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Source Sans Pro SemiBold"/>
      <p:regular r:id="rId46"/>
      <p:bold r:id="rId47"/>
      <p:italic r:id="rId48"/>
      <p:boldItalic r:id="rId49"/>
    </p:embeddedFont>
    <p:embeddedFont>
      <p:font typeface="Corbel"/>
      <p:regular r:id="rId50"/>
      <p:bold r:id="rId51"/>
      <p:italic r:id="rId52"/>
      <p:boldItalic r:id="rId53"/>
    </p:embeddedFont>
    <p:embeddedFont>
      <p:font typeface="Source Sans Pro"/>
      <p:regular r:id="rId54"/>
      <p:bold r:id="rId55"/>
      <p:italic r:id="rId56"/>
      <p:boldItalic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hCgrIX6Vx3TJZDduwHVAF7hHTw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4CF18A-FF2F-4F14-B4C4-E66C4E464F4D}">
  <a:tblStyle styleId="{314CF18A-FF2F-4F14-B4C4-E66C4E464F4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28ACD43-E0F2-456E-8DFF-B092D72E564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SourceSansProSemiBold-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SemiBold-italic.fntdata"/><Relationship Id="rId47" Type="http://schemas.openxmlformats.org/officeDocument/2006/relationships/font" Target="fonts/SourceSansProSemiBold-bold.fntdata"/><Relationship Id="rId49" Type="http://schemas.openxmlformats.org/officeDocument/2006/relationships/font" Target="fonts/SourceSansPr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rbel-bold.fntdata"/><Relationship Id="rId50" Type="http://schemas.openxmlformats.org/officeDocument/2006/relationships/font" Target="fonts/Corbel-regular.fntdata"/><Relationship Id="rId53" Type="http://schemas.openxmlformats.org/officeDocument/2006/relationships/font" Target="fonts/Corbel-boldItalic.fntdata"/><Relationship Id="rId52" Type="http://schemas.openxmlformats.org/officeDocument/2006/relationships/font" Target="fonts/Corbel-italic.fntdata"/><Relationship Id="rId11" Type="http://schemas.openxmlformats.org/officeDocument/2006/relationships/slide" Target="slides/slide6.xml"/><Relationship Id="rId55" Type="http://schemas.openxmlformats.org/officeDocument/2006/relationships/font" Target="fonts/SourceSansPro-bold.fntdata"/><Relationship Id="rId10" Type="http://schemas.openxmlformats.org/officeDocument/2006/relationships/slide" Target="slides/slide5.xml"/><Relationship Id="rId54" Type="http://schemas.openxmlformats.org/officeDocument/2006/relationships/font" Target="fonts/SourceSansPro-regular.fntdata"/><Relationship Id="rId13" Type="http://schemas.openxmlformats.org/officeDocument/2006/relationships/slide" Target="slides/slide8.xml"/><Relationship Id="rId57" Type="http://schemas.openxmlformats.org/officeDocument/2006/relationships/font" Target="fonts/SourceSansPro-boldItalic.fntdata"/><Relationship Id="rId12" Type="http://schemas.openxmlformats.org/officeDocument/2006/relationships/slide" Target="slides/slide7.xml"/><Relationship Id="rId56" Type="http://schemas.openxmlformats.org/officeDocument/2006/relationships/font" Target="fonts/SourceSansPro-italic.fntdata"/><Relationship Id="rId15" Type="http://schemas.openxmlformats.org/officeDocument/2006/relationships/slide" Target="slides/slide10.xml"/><Relationship Id="rId59" Type="http://schemas.openxmlformats.org/officeDocument/2006/relationships/font" Target="fonts/CenturyGothic-bold.fntdata"/><Relationship Id="rId14" Type="http://schemas.openxmlformats.org/officeDocument/2006/relationships/slide" Target="slides/slide9.xml"/><Relationship Id="rId58" Type="http://schemas.openxmlformats.org/officeDocument/2006/relationships/font" Target="fonts/Century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4bd320c2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134bd320c2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2f2e95b81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22f2e95b8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32e7d6b8e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232e7d6b8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37e921def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237e921def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37e921de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237e921de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37e921de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237e921def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37e921def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237e921def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3e053216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f3e053216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3e053216c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f3e053216c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ae4e64be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ae4e64b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3e8839172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f3e8839172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5703325f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25703325f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5703325f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25703325f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5703325f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25703325f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9313277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25931327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b1ddc051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1b1ddc051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b48b8389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1b48b8389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e95050b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25e95050b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09aca854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309aca8547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09aca8547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309aca8547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09aca8547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309aca8547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cf36e3d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1cf36e3d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033e4e6ed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3033e4e6ed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309aca8547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309aca8547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09aca8547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309aca854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004be14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004be14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004be140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2004be140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004be140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2004be140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004be140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2004be140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4bd320c24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34bd320c2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4bd320c24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34bd320c2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2f2e95b81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122f2e95b81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4bd320c2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34bd320c2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2f2e95b81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22f2e95b8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4409e598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24409e59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32e7d6b8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232e7d6b8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32e7d6b8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1232e7d6b8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b1ddc05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1b1ddc051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g120167bd0a1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g120167bd0a1_0_2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1" name="Google Shape;51;g120167bd0a1_0_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g120167bd0a1_0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120167bd0a1_0_3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55" name="Google Shape;55;g120167bd0a1_0_3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g120167bd0a1_0_3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7" name="Google Shape;57;g120167bd0a1_0_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g120167bd0a1_0_3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60" name="Google Shape;60;g120167bd0a1_0_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g120167bd0a1_0_3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63" name="Google Shape;63;g120167bd0a1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64" name="Google Shape;64;g120167bd0a1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g120167bd0a1_0_45"/>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g120167bd0a1_0_45"/>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14" name="Google Shape;14;g120167bd0a1_0_45"/>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g120167bd0a1_0_45"/>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g120167bd0a1_0_45"/>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g120167bd0a1_0_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9" name="Google Shape;19;g120167bd0a1_0_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0" name="Google Shape;20;g120167bd0a1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 name="Shape 21"/>
        <p:cNvGrpSpPr/>
        <p:nvPr/>
      </p:nvGrpSpPr>
      <p:grpSpPr>
        <a:xfrm>
          <a:off x="0" y="0"/>
          <a:ext cx="0" cy="0"/>
          <a:chOff x="0" y="0"/>
          <a:chExt cx="0" cy="0"/>
        </a:xfrm>
      </p:grpSpPr>
      <p:sp>
        <p:nvSpPr>
          <p:cNvPr id="22" name="Google Shape;22;g120167bd0a1_0_51"/>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120167bd0a1_0_51"/>
          <p:cNvSpPr txBox="1"/>
          <p:nvPr>
            <p:ph idx="1" type="body"/>
          </p:nvPr>
        </p:nvSpPr>
        <p:spPr>
          <a:xfrm>
            <a:off x="1154954" y="2603500"/>
            <a:ext cx="4825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4" name="Google Shape;24;g120167bd0a1_0_51"/>
          <p:cNvSpPr txBox="1"/>
          <p:nvPr>
            <p:ph idx="2" type="body"/>
          </p:nvPr>
        </p:nvSpPr>
        <p:spPr>
          <a:xfrm>
            <a:off x="1154954" y="3179762"/>
            <a:ext cx="4825200" cy="28401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5" name="Google Shape;25;g120167bd0a1_0_51"/>
          <p:cNvSpPr txBox="1"/>
          <p:nvPr>
            <p:ph idx="3" type="body"/>
          </p:nvPr>
        </p:nvSpPr>
        <p:spPr>
          <a:xfrm>
            <a:off x="6208712" y="2603500"/>
            <a:ext cx="4825200" cy="576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6" name="Google Shape;26;g120167bd0a1_0_51"/>
          <p:cNvSpPr txBox="1"/>
          <p:nvPr>
            <p:ph idx="4" type="body"/>
          </p:nvPr>
        </p:nvSpPr>
        <p:spPr>
          <a:xfrm>
            <a:off x="6208712" y="3179762"/>
            <a:ext cx="4825200" cy="28401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27" name="Google Shape;27;g120167bd0a1_0_51"/>
          <p:cNvSpPr txBox="1"/>
          <p:nvPr>
            <p:ph idx="10" type="dt"/>
          </p:nvPr>
        </p:nvSpPr>
        <p:spPr>
          <a:xfrm>
            <a:off x="10653104" y="6391838"/>
            <a:ext cx="990600" cy="3048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g120167bd0a1_0_51"/>
          <p:cNvSpPr txBox="1"/>
          <p:nvPr>
            <p:ph idx="11" type="ftr"/>
          </p:nvPr>
        </p:nvSpPr>
        <p:spPr>
          <a:xfrm>
            <a:off x="561110" y="6391838"/>
            <a:ext cx="3859800" cy="3048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g120167bd0a1_0_5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120167bd0a1_0_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g120167bd0a1_0_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g120167bd0a1_0_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5" name="Google Shape;35;g120167bd0a1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g120167bd0a1_0_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8" name="Google Shape;38;g120167bd0a1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9" name="Google Shape;39;g120167bd0a1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g120167bd0a1_0_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2" name="Google Shape;42;g120167bd0a1_0_1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g120167bd0a1_0_1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g120167bd0a1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g120167bd0a1_0_2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7" name="Google Shape;47;g120167bd0a1_0_2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8" name="Google Shape;48;g120167bd0a1_0_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20167bd0a1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g120167bd0a1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g120167bd0a1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google.com/spreadsheets/d/1l06ddGAJwwIJpKi6uvmrA0Atdgjxoi6U/edit?usp=sharing&amp;ouid=109868399550126916518&amp;rtpof=true&amp;sd=true"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hyperlink" Target="https://whimsical.com/user-flow-Mhxr4eaygZGW6gMdvNt4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healthychildren.org/Spanish/ages-stages/baby/breastfeeding/Paginas/postpartum-depression-breastfeeding.aspx" TargetMode="External"/><Relationship Id="rId4" Type="http://schemas.openxmlformats.org/officeDocument/2006/relationships/image" Target="../media/image1.png"/><Relationship Id="rId5" Type="http://schemas.openxmlformats.org/officeDocument/2006/relationships/image" Target="../media/image2.jp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jp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jpg"/><Relationship Id="rId4" Type="http://schemas.openxmlformats.org/officeDocument/2006/relationships/image" Target="../media/image38.png"/><Relationship Id="rId5" Type="http://schemas.openxmlformats.org/officeDocument/2006/relationships/hyperlink" Target="https://www.figma.com/file/jDHiTVG6cVFWiL9GqEjAYR/TRIBU?node-id=128%3A124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hyperlink" Target="https://www.figma.com/file/jDHiTVG6cVFWiL9GqEjAYR/TRIBU?node-id=582%3A2461" TargetMode="External"/><Relationship Id="rId5"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2.jp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6.gif"/><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hyperlink" Target="https://www.figma.com/file/jDHiTVG6cVFWiL9GqEjAYR/TRIBU?node-id=582%3A246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g134bd320c24_0_1"/>
          <p:cNvPicPr preferRelativeResize="0"/>
          <p:nvPr/>
        </p:nvPicPr>
        <p:blipFill>
          <a:blip r:embed="rId3">
            <a:alphaModFix/>
          </a:blip>
          <a:stretch>
            <a:fillRect/>
          </a:stretch>
        </p:blipFill>
        <p:spPr>
          <a:xfrm>
            <a:off x="0" y="0"/>
            <a:ext cx="12192001"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134" name="Shape 134"/>
        <p:cNvGrpSpPr/>
        <p:nvPr/>
      </p:nvGrpSpPr>
      <p:grpSpPr>
        <a:xfrm>
          <a:off x="0" y="0"/>
          <a:ext cx="0" cy="0"/>
          <a:chOff x="0" y="0"/>
          <a:chExt cx="0" cy="0"/>
        </a:xfrm>
      </p:grpSpPr>
      <p:sp>
        <p:nvSpPr>
          <p:cNvPr id="135" name="Google Shape;135;g122f2e95b81_0_117"/>
          <p:cNvSpPr txBox="1"/>
          <p:nvPr>
            <p:ph idx="1" type="subTitle"/>
          </p:nvPr>
        </p:nvSpPr>
        <p:spPr>
          <a:xfrm>
            <a:off x="125100" y="218100"/>
            <a:ext cx="12016500" cy="644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1000"/>
              </a:spcBef>
              <a:spcAft>
                <a:spcPts val="0"/>
              </a:spcAft>
              <a:buSzPts val="3700"/>
              <a:buNone/>
            </a:pPr>
            <a:r>
              <a:rPr lang="es-MX" sz="1400">
                <a:solidFill>
                  <a:schemeClr val="dk1"/>
                </a:solidFill>
              </a:rPr>
              <a:t>         </a:t>
            </a:r>
            <a:r>
              <a:rPr b="1" lang="es-MX" sz="12000">
                <a:solidFill>
                  <a:srgbClr val="9900FF"/>
                </a:solidFill>
                <a:latin typeface="Source Sans Pro"/>
                <a:ea typeface="Source Sans Pro"/>
                <a:cs typeface="Source Sans Pro"/>
                <a:sym typeface="Source Sans Pro"/>
              </a:rPr>
              <a:t>P</a:t>
            </a:r>
            <a:r>
              <a:rPr b="1" lang="es-MX" sz="12000">
                <a:solidFill>
                  <a:srgbClr val="9900FF"/>
                </a:solidFill>
                <a:latin typeface="Source Sans Pro"/>
                <a:ea typeface="Source Sans Pro"/>
                <a:cs typeface="Source Sans Pro"/>
                <a:sym typeface="Source Sans Pro"/>
              </a:rPr>
              <a:t>rotopersona</a:t>
            </a:r>
            <a:endParaRPr b="1" sz="12000">
              <a:solidFill>
                <a:srgbClr val="9900FF"/>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ct val="231249"/>
              <a:buNone/>
            </a:pPr>
            <a:r>
              <a:rPr lang="es-MX" sz="6400">
                <a:solidFill>
                  <a:schemeClr val="dk1"/>
                </a:solidFill>
                <a:latin typeface="Source Sans Pro"/>
                <a:ea typeface="Source Sans Pro"/>
                <a:cs typeface="Source Sans Pro"/>
                <a:sym typeface="Source Sans Pro"/>
              </a:rPr>
              <a:t>    </a:t>
            </a:r>
            <a:r>
              <a:rPr lang="es-MX" sz="6400">
                <a:solidFill>
                  <a:schemeClr val="dk1"/>
                </a:solidFill>
                <a:latin typeface="Source Sans Pro"/>
                <a:ea typeface="Source Sans Pro"/>
                <a:cs typeface="Source Sans Pro"/>
                <a:sym typeface="Source Sans Pro"/>
              </a:rPr>
              <a:t>.</a:t>
            </a:r>
            <a:endParaRPr sz="6400">
              <a:solidFill>
                <a:schemeClr val="dk1"/>
              </a:solidFill>
              <a:latin typeface="Source Sans Pro"/>
              <a:ea typeface="Source Sans Pro"/>
              <a:cs typeface="Source Sans Pro"/>
              <a:sym typeface="Source Sans Pro"/>
            </a:endParaRPr>
          </a:p>
        </p:txBody>
      </p:sp>
      <p:sp>
        <p:nvSpPr>
          <p:cNvPr id="136" name="Google Shape;136;g122f2e95b81_0_117"/>
          <p:cNvSpPr txBox="1"/>
          <p:nvPr/>
        </p:nvSpPr>
        <p:spPr>
          <a:xfrm flipH="1" rot="434">
            <a:off x="175425" y="1654300"/>
            <a:ext cx="11875500" cy="164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3000"/>
              <a:buFont typeface="Arial"/>
              <a:buNone/>
            </a:pPr>
            <a:r>
              <a:rPr b="1" lang="es-MX" sz="3000">
                <a:solidFill>
                  <a:srgbClr val="9900FF"/>
                </a:solidFill>
                <a:latin typeface="Source Sans Pro"/>
                <a:ea typeface="Source Sans Pro"/>
                <a:cs typeface="Source Sans Pro"/>
                <a:sym typeface="Source Sans Pro"/>
              </a:rPr>
              <a:t> </a:t>
            </a:r>
            <a:r>
              <a:rPr b="1" i="0" lang="es-MX" sz="3000" cap="none" strike="noStrike">
                <a:solidFill>
                  <a:srgbClr val="9900FF"/>
                </a:solidFill>
                <a:latin typeface="Source Sans Pro"/>
                <a:ea typeface="Source Sans Pro"/>
                <a:cs typeface="Source Sans Pro"/>
                <a:sym typeface="Source Sans Pro"/>
              </a:rPr>
              <a:t>M</a:t>
            </a:r>
            <a:r>
              <a:rPr b="1" lang="es-MX" sz="3000">
                <a:solidFill>
                  <a:srgbClr val="9900FF"/>
                </a:solidFill>
                <a:latin typeface="Source Sans Pro"/>
                <a:ea typeface="Source Sans Pro"/>
                <a:cs typeface="Source Sans Pro"/>
                <a:sym typeface="Source Sans Pro"/>
              </a:rPr>
              <a:t>apa de empatía</a:t>
            </a:r>
            <a:endParaRPr b="1" sz="3000">
              <a:solidFill>
                <a:srgbClr val="9900FF"/>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rgbClr val="000000"/>
              </a:buClr>
              <a:buSzPts val="3000"/>
              <a:buFont typeface="Arial"/>
              <a:buNone/>
            </a:pPr>
            <a:r>
              <a:rPr lang="es-MX">
                <a:solidFill>
                  <a:schemeClr val="dk1"/>
                </a:solidFill>
                <a:latin typeface="Source Sans Pro"/>
                <a:ea typeface="Source Sans Pro"/>
                <a:cs typeface="Source Sans Pro"/>
                <a:sym typeface="Source Sans Pro"/>
              </a:rPr>
              <a:t> </a:t>
            </a:r>
            <a:r>
              <a:rPr b="0" i="0" lang="es-MX" sz="1600" u="none" cap="none" strike="noStrike">
                <a:solidFill>
                  <a:schemeClr val="dk1"/>
                </a:solidFill>
                <a:latin typeface="Source Sans Pro"/>
                <a:ea typeface="Source Sans Pro"/>
                <a:cs typeface="Source Sans Pro"/>
                <a:sym typeface="Source Sans Pro"/>
              </a:rPr>
              <a:t>Buscamos adentrarnos en lo que nuestras posibles usuarias piensan, sienten</a:t>
            </a:r>
            <a:r>
              <a:rPr lang="es-MX" sz="1600">
                <a:solidFill>
                  <a:schemeClr val="dk1"/>
                </a:solidFill>
                <a:latin typeface="Source Sans Pro"/>
                <a:ea typeface="Source Sans Pro"/>
                <a:cs typeface="Source Sans Pro"/>
                <a:sym typeface="Source Sans Pro"/>
              </a:rPr>
              <a:t>,</a:t>
            </a:r>
            <a:r>
              <a:rPr b="0" i="0" lang="es-MX" sz="1600" u="none" cap="none" strike="noStrike">
                <a:solidFill>
                  <a:schemeClr val="dk1"/>
                </a:solidFill>
                <a:latin typeface="Source Sans Pro"/>
                <a:ea typeface="Source Sans Pro"/>
                <a:cs typeface="Source Sans Pro"/>
                <a:sym typeface="Source Sans Pro"/>
              </a:rPr>
              <a:t> escuchan, dicen y hacen para poder desarrollar una app.  </a:t>
            </a:r>
            <a:endParaRPr b="0" i="0"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rgbClr val="000000"/>
              </a:buClr>
              <a:buSzPts val="1400"/>
              <a:buFont typeface="Arial"/>
              <a:buNone/>
            </a:pPr>
            <a:r>
              <a:rPr b="0" i="0" lang="es-MX" sz="1600" u="none" cap="none" strike="noStrike">
                <a:solidFill>
                  <a:schemeClr val="dk1"/>
                </a:solidFill>
                <a:latin typeface="Source Sans Pro"/>
                <a:ea typeface="Source Sans Pro"/>
                <a:cs typeface="Source Sans Pro"/>
                <a:sym typeface="Source Sans Pro"/>
              </a:rPr>
              <a:t>Para brindarles todo lo que necesitan debemos ponernos en su lugar para así conocer a fondo por lo que transitan y brindarles una solución efectiva.</a:t>
            </a:r>
            <a:endParaRPr b="0" i="0" sz="1600" u="none" cap="none" strike="noStrike">
              <a:solidFill>
                <a:schemeClr val="dk1"/>
              </a:solidFill>
              <a:latin typeface="Source Sans Pro"/>
              <a:ea typeface="Source Sans Pro"/>
              <a:cs typeface="Source Sans Pro"/>
              <a:sym typeface="Source Sans Pro"/>
            </a:endParaRPr>
          </a:p>
        </p:txBody>
      </p:sp>
      <p:sp>
        <p:nvSpPr>
          <p:cNvPr id="137" name="Google Shape;137;g122f2e95b81_0_117"/>
          <p:cNvSpPr txBox="1"/>
          <p:nvPr/>
        </p:nvSpPr>
        <p:spPr>
          <a:xfrm>
            <a:off x="175500" y="218100"/>
            <a:ext cx="11915700" cy="11160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Clr>
                <a:schemeClr val="dk1"/>
              </a:buClr>
              <a:buSzPts val="1100"/>
              <a:buFont typeface="Arial"/>
              <a:buNone/>
            </a:pPr>
            <a:r>
              <a:rPr lang="es-MX" sz="1600">
                <a:solidFill>
                  <a:schemeClr val="dk1"/>
                </a:solidFill>
                <a:latin typeface="Source Sans Pro"/>
                <a:ea typeface="Source Sans Pro"/>
                <a:cs typeface="Source Sans Pro"/>
                <a:sym typeface="Source Sans Pro"/>
              </a:rPr>
              <a:t>Utilizaremos los datos recolectados de la investigación de usuarios, nuestras observaciones y suposiciones para crear una hipótesis.La Proto persona es una primera versión (sin validar) de lo que luego va a ser la User persona (validada).</a:t>
            </a:r>
            <a:endParaRPr>
              <a:solidFill>
                <a:schemeClr val="dk1"/>
              </a:solidFill>
              <a:latin typeface="Source Sans Pro"/>
              <a:ea typeface="Source Sans Pro"/>
              <a:cs typeface="Source Sans Pro"/>
              <a:sym typeface="Source Sans Pro"/>
            </a:endParaRPr>
          </a:p>
        </p:txBody>
      </p:sp>
      <p:pic>
        <p:nvPicPr>
          <p:cNvPr id="138" name="Google Shape;138;g122f2e95b81_0_117"/>
          <p:cNvPicPr preferRelativeResize="0"/>
          <p:nvPr/>
        </p:nvPicPr>
        <p:blipFill>
          <a:blip r:embed="rId3">
            <a:alphaModFix/>
          </a:blip>
          <a:stretch>
            <a:fillRect/>
          </a:stretch>
        </p:blipFill>
        <p:spPr>
          <a:xfrm>
            <a:off x="3979325" y="3714550"/>
            <a:ext cx="7958676" cy="314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1232e7d6b8e_0_59"/>
          <p:cNvPicPr preferRelativeResize="0"/>
          <p:nvPr/>
        </p:nvPicPr>
        <p:blipFill rotWithShape="1">
          <a:blip r:embed="rId3">
            <a:alphaModFix/>
          </a:blip>
          <a:srcRect b="0" l="14644" r="14644" t="0"/>
          <a:stretch/>
        </p:blipFill>
        <p:spPr>
          <a:xfrm>
            <a:off x="0" y="0"/>
            <a:ext cx="3785375" cy="5353349"/>
          </a:xfrm>
          <a:prstGeom prst="rect">
            <a:avLst/>
          </a:prstGeom>
          <a:noFill/>
          <a:ln cap="flat" cmpd="sng" w="38100">
            <a:solidFill>
              <a:srgbClr val="000000"/>
            </a:solidFill>
            <a:prstDash val="solid"/>
            <a:round/>
            <a:headEnd len="sm" w="sm" type="none"/>
            <a:tailEnd len="sm" w="sm" type="none"/>
          </a:ln>
        </p:spPr>
      </p:pic>
      <p:sp>
        <p:nvSpPr>
          <p:cNvPr id="144" name="Google Shape;144;g1232e7d6b8e_0_59"/>
          <p:cNvSpPr txBox="1"/>
          <p:nvPr/>
        </p:nvSpPr>
        <p:spPr>
          <a:xfrm>
            <a:off x="6921325" y="253425"/>
            <a:ext cx="497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145" name="Google Shape;145;g1232e7d6b8e_0_59"/>
          <p:cNvSpPr txBox="1"/>
          <p:nvPr/>
        </p:nvSpPr>
        <p:spPr>
          <a:xfrm>
            <a:off x="4577275" y="145725"/>
            <a:ext cx="35319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s-MX" sz="2300" u="none" cap="none" strike="noStrike">
                <a:solidFill>
                  <a:srgbClr val="9900FF"/>
                </a:solidFill>
                <a:latin typeface="Source Sans Pro"/>
                <a:ea typeface="Source Sans Pro"/>
                <a:cs typeface="Source Sans Pro"/>
                <a:sym typeface="Source Sans Pro"/>
              </a:rPr>
              <a:t>CAROLINA SANTANA</a:t>
            </a:r>
            <a:endParaRPr b="1" i="0" sz="2300" u="none" cap="none" strike="noStrike">
              <a:solidFill>
                <a:srgbClr val="9900FF"/>
              </a:solidFill>
              <a:latin typeface="Source Sans Pro"/>
              <a:ea typeface="Source Sans Pro"/>
              <a:cs typeface="Source Sans Pro"/>
              <a:sym typeface="Source Sans Pro"/>
            </a:endParaRPr>
          </a:p>
        </p:txBody>
      </p:sp>
      <p:sp>
        <p:nvSpPr>
          <p:cNvPr id="146" name="Google Shape;146;g1232e7d6b8e_0_59"/>
          <p:cNvSpPr txBox="1"/>
          <p:nvPr/>
        </p:nvSpPr>
        <p:spPr>
          <a:xfrm>
            <a:off x="4450525" y="534900"/>
            <a:ext cx="3785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“LENTO, PERO AVANZO”</a:t>
            </a:r>
            <a:endParaRPr b="0" i="0" sz="1600" u="none" cap="none" strike="noStrike">
              <a:solidFill>
                <a:srgbClr val="000000"/>
              </a:solidFill>
              <a:latin typeface="Source Sans Pro"/>
              <a:ea typeface="Source Sans Pro"/>
              <a:cs typeface="Source Sans Pro"/>
              <a:sym typeface="Source Sans Pro"/>
            </a:endParaRPr>
          </a:p>
        </p:txBody>
      </p:sp>
      <p:sp>
        <p:nvSpPr>
          <p:cNvPr id="147" name="Google Shape;147;g1232e7d6b8e_0_59"/>
          <p:cNvSpPr txBox="1"/>
          <p:nvPr/>
        </p:nvSpPr>
        <p:spPr>
          <a:xfrm>
            <a:off x="3943525" y="966000"/>
            <a:ext cx="82485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s-MX" sz="1800" u="sng">
                <a:solidFill>
                  <a:srgbClr val="9900FF"/>
                </a:solidFill>
                <a:latin typeface="Source Sans Pro"/>
                <a:ea typeface="Source Sans Pro"/>
                <a:cs typeface="Source Sans Pro"/>
                <a:sym typeface="Source Sans Pro"/>
              </a:rPr>
              <a:t>BIOGRAFÍA</a:t>
            </a:r>
            <a:r>
              <a:rPr b="0" i="0" lang="es-MX" sz="15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Maria trabaja y estudia. Tiene 2 hijos a los que ama profundamente y siente culpa porque tienen un padre ausente. Su madre la ayuda mucho cuidando a sus hijos, aunque siempre le recuerda que es una adulta y debería arreglárselas sola. Siente que necesita descansar y pasarla bien con amigas para recargar pilas, pero es muy díficil encontrar el momento.</a:t>
            </a:r>
            <a:endParaRPr b="0" i="0" sz="1600" u="none" cap="none" strike="noStrike">
              <a:solidFill>
                <a:srgbClr val="000000"/>
              </a:solidFill>
              <a:latin typeface="Source Sans Pro"/>
              <a:ea typeface="Source Sans Pro"/>
              <a:cs typeface="Source Sans Pro"/>
              <a:sym typeface="Source Sans Pro"/>
            </a:endParaRPr>
          </a:p>
        </p:txBody>
      </p:sp>
      <p:sp>
        <p:nvSpPr>
          <p:cNvPr id="148" name="Google Shape;148;g1232e7d6b8e_0_59"/>
          <p:cNvSpPr txBox="1"/>
          <p:nvPr/>
        </p:nvSpPr>
        <p:spPr>
          <a:xfrm>
            <a:off x="6446200" y="2990275"/>
            <a:ext cx="53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149" name="Google Shape;149;g1232e7d6b8e_0_59"/>
          <p:cNvSpPr txBox="1"/>
          <p:nvPr/>
        </p:nvSpPr>
        <p:spPr>
          <a:xfrm>
            <a:off x="126751" y="5254575"/>
            <a:ext cx="3726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DEMOGRAFÍA</a:t>
            </a:r>
            <a:r>
              <a:rPr b="0" i="0" lang="es-MX" sz="1400" u="none" cap="none" strike="noStrike">
                <a:solidFill>
                  <a:srgbClr val="000000"/>
                </a:solidFill>
                <a:latin typeface="Source Sans Pro"/>
                <a:ea typeface="Source Sans Pro"/>
                <a:cs typeface="Source Sans Pro"/>
                <a:sym typeface="Source Sans Pro"/>
              </a:rPr>
              <a:t>:</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RESIDENCIA: CABA</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EDAD: 35</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SEXO: FEMENINO</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ESTADO CIVIL: SEPARADA</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Source Sans Pro"/>
                <a:ea typeface="Source Sans Pro"/>
                <a:cs typeface="Source Sans Pro"/>
                <a:sym typeface="Source Sans Pro"/>
              </a:rPr>
              <a:t>TRABAJO: TELEFONISTA</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150" name="Google Shape;150;g1232e7d6b8e_0_59"/>
          <p:cNvSpPr txBox="1"/>
          <p:nvPr/>
        </p:nvSpPr>
        <p:spPr>
          <a:xfrm>
            <a:off x="3984625" y="2342775"/>
            <a:ext cx="8248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OBJETIVOS</a:t>
            </a:r>
            <a:r>
              <a:rPr b="0" i="0" lang="es-MX" sz="15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Terminar su carrera de asesora de imagen, poner su propia boutique y ganar más dinero para poder pagar una niñera y mudarse de lo de su madre</a:t>
            </a:r>
            <a:endParaRPr b="0" i="0" sz="1600" u="none" cap="none" strike="noStrike">
              <a:solidFill>
                <a:srgbClr val="000000"/>
              </a:solidFill>
              <a:latin typeface="Source Sans Pro"/>
              <a:ea typeface="Source Sans Pro"/>
              <a:cs typeface="Source Sans Pro"/>
              <a:sym typeface="Source Sans Pro"/>
            </a:endParaRPr>
          </a:p>
        </p:txBody>
      </p:sp>
      <p:sp>
        <p:nvSpPr>
          <p:cNvPr id="151" name="Google Shape;151;g1232e7d6b8e_0_59"/>
          <p:cNvSpPr txBox="1"/>
          <p:nvPr/>
        </p:nvSpPr>
        <p:spPr>
          <a:xfrm>
            <a:off x="3943525" y="3111350"/>
            <a:ext cx="82485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MOTIVACIONES</a:t>
            </a:r>
            <a:r>
              <a:rPr b="0" i="0" lang="es-MX" sz="15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Cree que es hora de terminar una carrera, ya que siempre deja varias cosas a la mitad. Su mayor motor es dejar un legado a su hija, precedente en la familia, superar el nivel de educación intrafamiliar. Sueña con que su hija sea una mujer con varios estudios y un buen trabajo.</a:t>
            </a:r>
            <a:endParaRPr b="0" i="0" sz="1600" u="none" cap="none" strike="noStrike">
              <a:solidFill>
                <a:srgbClr val="000000"/>
              </a:solidFill>
              <a:latin typeface="Source Sans Pro"/>
              <a:ea typeface="Source Sans Pro"/>
              <a:cs typeface="Source Sans Pro"/>
              <a:sym typeface="Source Sans Pro"/>
            </a:endParaRPr>
          </a:p>
        </p:txBody>
      </p:sp>
      <p:sp>
        <p:nvSpPr>
          <p:cNvPr id="152" name="Google Shape;152;g1232e7d6b8e_0_59"/>
          <p:cNvSpPr txBox="1"/>
          <p:nvPr/>
        </p:nvSpPr>
        <p:spPr>
          <a:xfrm>
            <a:off x="3943525" y="4311950"/>
            <a:ext cx="8156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FRUSTRACIONES</a:t>
            </a:r>
            <a:r>
              <a:rPr b="0" i="0" lang="es-MX" sz="1600" u="none" cap="none" strike="noStrike">
                <a:solidFill>
                  <a:srgbClr val="000000"/>
                </a:solidFill>
                <a:latin typeface="Source Sans Pro"/>
                <a:ea typeface="Source Sans Pro"/>
                <a:cs typeface="Source Sans Pro"/>
                <a:sym typeface="Source Sans Pro"/>
              </a:rPr>
              <a:t>: es muy difícil mantener una rutina con dos hijos, casa, trabajo y estudio. Se siente vieja y está cansada, piensa en renunciar para cambiar por un trabajo full time con mejor salario.</a:t>
            </a:r>
            <a:endParaRPr b="0" i="0" sz="1600" u="none" cap="none" strike="noStrike">
              <a:solidFill>
                <a:srgbClr val="000000"/>
              </a:solidFill>
              <a:latin typeface="Source Sans Pro"/>
              <a:ea typeface="Source Sans Pro"/>
              <a:cs typeface="Source Sans Pro"/>
              <a:sym typeface="Source Sans Pro"/>
            </a:endParaRPr>
          </a:p>
        </p:txBody>
      </p:sp>
      <p:sp>
        <p:nvSpPr>
          <p:cNvPr id="153" name="Google Shape;153;g1232e7d6b8e_0_59"/>
          <p:cNvSpPr txBox="1"/>
          <p:nvPr/>
        </p:nvSpPr>
        <p:spPr>
          <a:xfrm>
            <a:off x="3943525" y="5254575"/>
            <a:ext cx="79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TECNOLOGÍAS</a:t>
            </a:r>
            <a:r>
              <a:rPr b="0" i="0" lang="es-MX" sz="14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Facebook, Tinder, Netflix.</a:t>
            </a:r>
            <a:endParaRPr b="0" i="0" sz="1600" u="none" cap="none" strike="noStrike">
              <a:solidFill>
                <a:srgbClr val="000000"/>
              </a:solidFill>
              <a:latin typeface="Source Sans Pro"/>
              <a:ea typeface="Source Sans Pro"/>
              <a:cs typeface="Source Sans Pro"/>
              <a:sym typeface="Source Sans Pro"/>
            </a:endParaRPr>
          </a:p>
        </p:txBody>
      </p:sp>
      <p:sp>
        <p:nvSpPr>
          <p:cNvPr id="154" name="Google Shape;154;g1232e7d6b8e_0_59"/>
          <p:cNvSpPr txBox="1"/>
          <p:nvPr/>
        </p:nvSpPr>
        <p:spPr>
          <a:xfrm>
            <a:off x="3943525" y="5727125"/>
            <a:ext cx="8330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Source Sans Pro"/>
                <a:ea typeface="Source Sans Pro"/>
                <a:cs typeface="Source Sans Pro"/>
                <a:sym typeface="Source Sans Pro"/>
              </a:rPr>
              <a:t>HÁBITOS DE CONSUMO</a:t>
            </a:r>
            <a:r>
              <a:rPr b="1" i="0" lang="es-MX" sz="18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busca buena relación entre precio y calidad, no gastaría en aplicaciones, pero no vive sin Netflix, ya sea para poder descansar la mente o entretener a sus hijos cuando necesita estudiar</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237e921def_0_73"/>
          <p:cNvSpPr/>
          <p:nvPr/>
        </p:nvSpPr>
        <p:spPr>
          <a:xfrm>
            <a:off x="8344800" y="5026375"/>
            <a:ext cx="2646300" cy="5397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237e921def_0_73"/>
          <p:cNvSpPr/>
          <p:nvPr/>
        </p:nvSpPr>
        <p:spPr>
          <a:xfrm>
            <a:off x="1936075" y="4879263"/>
            <a:ext cx="3429000" cy="615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237e921def_0_73"/>
          <p:cNvSpPr/>
          <p:nvPr/>
        </p:nvSpPr>
        <p:spPr>
          <a:xfrm>
            <a:off x="6744700" y="4707650"/>
            <a:ext cx="22056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237e921def_0_73"/>
          <p:cNvSpPr/>
          <p:nvPr/>
        </p:nvSpPr>
        <p:spPr>
          <a:xfrm>
            <a:off x="10081100" y="4022138"/>
            <a:ext cx="17022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237e921def_0_73"/>
          <p:cNvSpPr/>
          <p:nvPr/>
        </p:nvSpPr>
        <p:spPr>
          <a:xfrm>
            <a:off x="8043300" y="3534775"/>
            <a:ext cx="3923400" cy="31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237e921def_0_73"/>
          <p:cNvSpPr/>
          <p:nvPr/>
        </p:nvSpPr>
        <p:spPr>
          <a:xfrm>
            <a:off x="8424000" y="2818800"/>
            <a:ext cx="3349200" cy="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65" name="Google Shape;165;g1237e921def_0_73"/>
          <p:cNvSpPr/>
          <p:nvPr/>
        </p:nvSpPr>
        <p:spPr>
          <a:xfrm flipH="1" rot="10800000">
            <a:off x="8964000" y="2022375"/>
            <a:ext cx="2157600" cy="23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237e921def_0_73"/>
          <p:cNvSpPr/>
          <p:nvPr/>
        </p:nvSpPr>
        <p:spPr>
          <a:xfrm>
            <a:off x="5597075" y="2850325"/>
            <a:ext cx="1233300" cy="831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600" u="sng" cap="none" strike="noStrike">
              <a:solidFill>
                <a:srgbClr val="000000"/>
              </a:solidFill>
              <a:latin typeface="Arial"/>
              <a:ea typeface="Arial"/>
              <a:cs typeface="Arial"/>
              <a:sym typeface="Arial"/>
            </a:endParaRPr>
          </a:p>
        </p:txBody>
      </p:sp>
      <p:sp>
        <p:nvSpPr>
          <p:cNvPr id="167" name="Google Shape;167;g1237e921def_0_73"/>
          <p:cNvSpPr/>
          <p:nvPr/>
        </p:nvSpPr>
        <p:spPr>
          <a:xfrm>
            <a:off x="4496750" y="4322125"/>
            <a:ext cx="28704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237e921def_0_73"/>
          <p:cNvSpPr/>
          <p:nvPr/>
        </p:nvSpPr>
        <p:spPr>
          <a:xfrm>
            <a:off x="52800" y="4286425"/>
            <a:ext cx="2750400" cy="5397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237e921def_0_73"/>
          <p:cNvSpPr/>
          <p:nvPr/>
        </p:nvSpPr>
        <p:spPr>
          <a:xfrm>
            <a:off x="1138525" y="3659825"/>
            <a:ext cx="34290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237e921def_0_73"/>
          <p:cNvSpPr/>
          <p:nvPr/>
        </p:nvSpPr>
        <p:spPr>
          <a:xfrm>
            <a:off x="52800" y="3093600"/>
            <a:ext cx="33492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237e921def_0_73"/>
          <p:cNvSpPr/>
          <p:nvPr/>
        </p:nvSpPr>
        <p:spPr>
          <a:xfrm>
            <a:off x="1309500" y="2499250"/>
            <a:ext cx="24486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237e921def_0_73"/>
          <p:cNvSpPr/>
          <p:nvPr/>
        </p:nvSpPr>
        <p:spPr>
          <a:xfrm>
            <a:off x="413100" y="1955675"/>
            <a:ext cx="29889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237e921def_0_73"/>
          <p:cNvSpPr/>
          <p:nvPr/>
        </p:nvSpPr>
        <p:spPr>
          <a:xfrm>
            <a:off x="89525" y="1402200"/>
            <a:ext cx="22056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237e921def_0_73"/>
          <p:cNvSpPr/>
          <p:nvPr/>
        </p:nvSpPr>
        <p:spPr>
          <a:xfrm>
            <a:off x="7903775" y="87025"/>
            <a:ext cx="3429000" cy="720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237e921def_0_73"/>
          <p:cNvSpPr/>
          <p:nvPr/>
        </p:nvSpPr>
        <p:spPr>
          <a:xfrm>
            <a:off x="5098050" y="584750"/>
            <a:ext cx="2109000" cy="615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237e921def_0_73"/>
          <p:cNvSpPr/>
          <p:nvPr/>
        </p:nvSpPr>
        <p:spPr>
          <a:xfrm>
            <a:off x="1138525" y="-7325"/>
            <a:ext cx="5024100" cy="6795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237e921def_0_73"/>
          <p:cNvSpPr/>
          <p:nvPr/>
        </p:nvSpPr>
        <p:spPr>
          <a:xfrm>
            <a:off x="3488063" y="1245038"/>
            <a:ext cx="2109000" cy="6705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237e921def_0_73"/>
          <p:cNvSpPr/>
          <p:nvPr/>
        </p:nvSpPr>
        <p:spPr>
          <a:xfrm>
            <a:off x="6830550" y="1054138"/>
            <a:ext cx="2517600" cy="5664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 name="Google Shape;179;g1237e921def_0_73"/>
          <p:cNvSpPr/>
          <p:nvPr/>
        </p:nvSpPr>
        <p:spPr>
          <a:xfrm>
            <a:off x="4473475" y="1970388"/>
            <a:ext cx="1452300" cy="4002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237e921def_0_73"/>
          <p:cNvSpPr/>
          <p:nvPr/>
        </p:nvSpPr>
        <p:spPr>
          <a:xfrm>
            <a:off x="6412500" y="1948800"/>
            <a:ext cx="1790700" cy="5397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237e921def_0_73"/>
          <p:cNvSpPr txBox="1"/>
          <p:nvPr/>
        </p:nvSpPr>
        <p:spPr>
          <a:xfrm>
            <a:off x="5257200" y="2470438"/>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PIENSA Y SIENTE</a:t>
            </a:r>
            <a:endParaRPr b="1" i="0" sz="1600" u="none" cap="none" strike="noStrike">
              <a:solidFill>
                <a:srgbClr val="000000"/>
              </a:solidFill>
              <a:latin typeface="Century Gothic"/>
              <a:ea typeface="Century Gothic"/>
              <a:cs typeface="Century Gothic"/>
              <a:sym typeface="Century Gothic"/>
            </a:endParaRPr>
          </a:p>
        </p:txBody>
      </p:sp>
      <p:sp>
        <p:nvSpPr>
          <p:cNvPr id="182" name="Google Shape;182;g1237e921def_0_73"/>
          <p:cNvSpPr txBox="1"/>
          <p:nvPr/>
        </p:nvSpPr>
        <p:spPr>
          <a:xfrm>
            <a:off x="6930750"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OBSERVA</a:t>
            </a:r>
            <a:endParaRPr b="1" i="0" sz="1600" u="none" cap="none" strike="noStrike">
              <a:solidFill>
                <a:srgbClr val="000000"/>
              </a:solidFill>
              <a:latin typeface="Century Gothic"/>
              <a:ea typeface="Century Gothic"/>
              <a:cs typeface="Century Gothic"/>
              <a:sym typeface="Century Gothic"/>
            </a:endParaRPr>
          </a:p>
        </p:txBody>
      </p:sp>
      <p:sp>
        <p:nvSpPr>
          <p:cNvPr id="183" name="Google Shape;183;g1237e921def_0_73"/>
          <p:cNvSpPr txBox="1"/>
          <p:nvPr/>
        </p:nvSpPr>
        <p:spPr>
          <a:xfrm>
            <a:off x="4284325"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ESCUCHA</a:t>
            </a:r>
            <a:endParaRPr b="1" i="0" sz="1600" u="none" cap="none" strike="noStrike">
              <a:solidFill>
                <a:srgbClr val="000000"/>
              </a:solidFill>
              <a:latin typeface="Century Gothic"/>
              <a:ea typeface="Century Gothic"/>
              <a:cs typeface="Century Gothic"/>
              <a:sym typeface="Century Gothic"/>
            </a:endParaRPr>
          </a:p>
        </p:txBody>
      </p:sp>
      <p:sp>
        <p:nvSpPr>
          <p:cNvPr id="184" name="Google Shape;184;g1237e921def_0_73"/>
          <p:cNvSpPr txBox="1"/>
          <p:nvPr/>
        </p:nvSpPr>
        <p:spPr>
          <a:xfrm>
            <a:off x="5319925" y="3897225"/>
            <a:ext cx="151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DICE Y HACE</a:t>
            </a:r>
            <a:endParaRPr b="1" i="0" sz="1600" u="none" cap="none" strike="noStrike">
              <a:solidFill>
                <a:srgbClr val="000000"/>
              </a:solidFill>
              <a:latin typeface="Century Gothic"/>
              <a:ea typeface="Century Gothic"/>
              <a:cs typeface="Century Gothic"/>
              <a:sym typeface="Century Gothic"/>
            </a:endParaRPr>
          </a:p>
        </p:txBody>
      </p:sp>
      <p:sp>
        <p:nvSpPr>
          <p:cNvPr id="185" name="Google Shape;185;g1237e921def_0_73"/>
          <p:cNvSpPr txBox="1"/>
          <p:nvPr/>
        </p:nvSpPr>
        <p:spPr>
          <a:xfrm>
            <a:off x="8409150" y="5096125"/>
            <a:ext cx="251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RESPIRA PROFUNDO Y SIGUE</a:t>
            </a:r>
            <a:endParaRPr b="0" i="0" sz="1400" u="none" cap="none" strike="noStrike">
              <a:solidFill>
                <a:schemeClr val="lt1"/>
              </a:solidFill>
              <a:latin typeface="Source Sans Pro"/>
              <a:ea typeface="Source Sans Pro"/>
              <a:cs typeface="Source Sans Pro"/>
              <a:sym typeface="Source Sans Pro"/>
            </a:endParaRPr>
          </a:p>
        </p:txBody>
      </p:sp>
      <p:sp>
        <p:nvSpPr>
          <p:cNvPr id="186" name="Google Shape;186;g1237e921def_0_73"/>
          <p:cNvSpPr txBox="1"/>
          <p:nvPr/>
        </p:nvSpPr>
        <p:spPr>
          <a:xfrm>
            <a:off x="4496750" y="1970400"/>
            <a:ext cx="179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ME SIENTO SOLA</a:t>
            </a:r>
            <a:endParaRPr b="0" i="0" sz="1400" u="none" cap="none" strike="noStrike">
              <a:solidFill>
                <a:schemeClr val="lt1"/>
              </a:solidFill>
              <a:latin typeface="Source Sans Pro"/>
              <a:ea typeface="Source Sans Pro"/>
              <a:cs typeface="Source Sans Pro"/>
              <a:sym typeface="Source Sans Pro"/>
            </a:endParaRPr>
          </a:p>
        </p:txBody>
      </p:sp>
      <p:sp>
        <p:nvSpPr>
          <p:cNvPr id="187" name="Google Shape;187;g1237e921def_0_73"/>
          <p:cNvSpPr txBox="1"/>
          <p:nvPr/>
        </p:nvSpPr>
        <p:spPr>
          <a:xfrm>
            <a:off x="6424250" y="1979526"/>
            <a:ext cx="204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NADIE ME ENTIENDE</a:t>
            </a:r>
            <a:endParaRPr b="0" i="0" sz="1400" u="none" cap="none" strike="noStrike">
              <a:solidFill>
                <a:schemeClr val="lt1"/>
              </a:solidFill>
              <a:latin typeface="Source Sans Pro"/>
              <a:ea typeface="Source Sans Pro"/>
              <a:cs typeface="Source Sans Pro"/>
              <a:sym typeface="Source Sans Pro"/>
            </a:endParaRPr>
          </a:p>
        </p:txBody>
      </p:sp>
      <p:sp>
        <p:nvSpPr>
          <p:cNvPr id="188" name="Google Shape;188;g1237e921def_0_73"/>
          <p:cNvSpPr txBox="1"/>
          <p:nvPr/>
        </p:nvSpPr>
        <p:spPr>
          <a:xfrm>
            <a:off x="2094875" y="5005688"/>
            <a:ext cx="35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SI ME ORGANIZO, PUEDO CON TODO</a:t>
            </a:r>
            <a:endParaRPr b="0" i="0" sz="1400" u="none" cap="none" strike="noStrike">
              <a:solidFill>
                <a:schemeClr val="lt1"/>
              </a:solidFill>
              <a:latin typeface="Source Sans Pro"/>
              <a:ea typeface="Source Sans Pro"/>
              <a:cs typeface="Source Sans Pro"/>
              <a:sym typeface="Source Sans Pro"/>
            </a:endParaRPr>
          </a:p>
        </p:txBody>
      </p:sp>
      <p:sp>
        <p:nvSpPr>
          <p:cNvPr id="189" name="Google Shape;189;g1237e921def_0_73"/>
          <p:cNvSpPr txBox="1"/>
          <p:nvPr/>
        </p:nvSpPr>
        <p:spPr>
          <a:xfrm>
            <a:off x="26325" y="1403575"/>
            <a:ext cx="2646300" cy="4002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ESTAS VIEJA PARA ESTUDIAR</a:t>
            </a:r>
            <a:endParaRPr b="0" i="0" sz="1400" u="none" cap="none" strike="noStrike">
              <a:solidFill>
                <a:schemeClr val="lt1"/>
              </a:solidFill>
              <a:latin typeface="Source Sans Pro"/>
              <a:ea typeface="Source Sans Pro"/>
              <a:cs typeface="Source Sans Pro"/>
              <a:sym typeface="Source Sans Pro"/>
            </a:endParaRPr>
          </a:p>
        </p:txBody>
      </p:sp>
      <p:sp>
        <p:nvSpPr>
          <p:cNvPr id="190" name="Google Shape;190;g1237e921def_0_73"/>
          <p:cNvSpPr txBox="1"/>
          <p:nvPr/>
        </p:nvSpPr>
        <p:spPr>
          <a:xfrm>
            <a:off x="484575" y="1966675"/>
            <a:ext cx="35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DEBERÍAS DEDICARTE A TUS HIJOS</a:t>
            </a:r>
            <a:endParaRPr b="0" i="0" sz="1400" u="none" cap="none" strike="noStrike">
              <a:solidFill>
                <a:schemeClr val="lt1"/>
              </a:solidFill>
              <a:latin typeface="Source Sans Pro"/>
              <a:ea typeface="Source Sans Pro"/>
              <a:cs typeface="Source Sans Pro"/>
              <a:sym typeface="Source Sans Pro"/>
            </a:endParaRPr>
          </a:p>
        </p:txBody>
      </p:sp>
      <p:sp>
        <p:nvSpPr>
          <p:cNvPr id="191" name="Google Shape;191;g1237e921def_0_73"/>
          <p:cNvSpPr txBox="1"/>
          <p:nvPr/>
        </p:nvSpPr>
        <p:spPr>
          <a:xfrm>
            <a:off x="1399775" y="2486975"/>
            <a:ext cx="32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DEJA DE PERDER EL TIEMPO</a:t>
            </a:r>
            <a:endParaRPr b="0" i="0" sz="1400" u="none" cap="none" strike="noStrike">
              <a:solidFill>
                <a:schemeClr val="lt1"/>
              </a:solidFill>
              <a:latin typeface="Source Sans Pro"/>
              <a:ea typeface="Source Sans Pro"/>
              <a:cs typeface="Source Sans Pro"/>
              <a:sym typeface="Source Sans Pro"/>
            </a:endParaRPr>
          </a:p>
        </p:txBody>
      </p:sp>
      <p:sp>
        <p:nvSpPr>
          <p:cNvPr id="192" name="Google Shape;192;g1237e921def_0_73"/>
          <p:cNvSpPr txBox="1"/>
          <p:nvPr/>
        </p:nvSpPr>
        <p:spPr>
          <a:xfrm>
            <a:off x="89525" y="3119025"/>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VAS A TENER QUE TRABAJAR MÁS HORAS</a:t>
            </a:r>
            <a:endParaRPr b="0" i="0" sz="1400" u="none" cap="none" strike="noStrike">
              <a:solidFill>
                <a:schemeClr val="lt1"/>
              </a:solidFill>
              <a:latin typeface="Source Sans Pro"/>
              <a:ea typeface="Source Sans Pro"/>
              <a:cs typeface="Source Sans Pro"/>
              <a:sym typeface="Source Sans Pro"/>
            </a:endParaRPr>
          </a:p>
        </p:txBody>
      </p:sp>
      <p:sp>
        <p:nvSpPr>
          <p:cNvPr id="193" name="Google Shape;193;g1237e921def_0_73"/>
          <p:cNvSpPr txBox="1"/>
          <p:nvPr/>
        </p:nvSpPr>
        <p:spPr>
          <a:xfrm>
            <a:off x="5319925" y="635950"/>
            <a:ext cx="264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NECESITO UN PLAN B</a:t>
            </a:r>
            <a:endParaRPr b="0" i="0" sz="1400" u="none" cap="none" strike="noStrike">
              <a:solidFill>
                <a:schemeClr val="lt1"/>
              </a:solidFill>
              <a:latin typeface="Source Sans Pro"/>
              <a:ea typeface="Source Sans Pro"/>
              <a:cs typeface="Source Sans Pro"/>
              <a:sym typeface="Source Sans Pro"/>
            </a:endParaRPr>
          </a:p>
        </p:txBody>
      </p:sp>
      <p:sp>
        <p:nvSpPr>
          <p:cNvPr id="194" name="Google Shape;194;g1237e921def_0_73"/>
          <p:cNvSpPr txBox="1"/>
          <p:nvPr/>
        </p:nvSpPr>
        <p:spPr>
          <a:xfrm>
            <a:off x="52800" y="4356150"/>
            <a:ext cx="33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A TU EDAD YA TENÍA CASA PROPIA</a:t>
            </a:r>
            <a:endParaRPr b="0" i="0" sz="1400" u="none" cap="none" strike="noStrike">
              <a:solidFill>
                <a:schemeClr val="lt1"/>
              </a:solidFill>
              <a:latin typeface="Source Sans Pro"/>
              <a:ea typeface="Source Sans Pro"/>
              <a:cs typeface="Source Sans Pro"/>
              <a:sym typeface="Source Sans Pro"/>
            </a:endParaRPr>
          </a:p>
        </p:txBody>
      </p:sp>
      <p:sp>
        <p:nvSpPr>
          <p:cNvPr id="195" name="Google Shape;195;g1237e921def_0_73"/>
          <p:cNvSpPr txBox="1"/>
          <p:nvPr/>
        </p:nvSpPr>
        <p:spPr>
          <a:xfrm>
            <a:off x="1216025" y="139850"/>
            <a:ext cx="751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A ESTA ALTURA DE LA VIDA YA DEBERÍA TENER TODO RESUELTO</a:t>
            </a:r>
            <a:endParaRPr b="0" i="0" sz="1400" u="none" cap="none" strike="noStrike">
              <a:solidFill>
                <a:schemeClr val="lt1"/>
              </a:solidFill>
              <a:latin typeface="Source Sans Pro"/>
              <a:ea typeface="Source Sans Pro"/>
              <a:cs typeface="Source Sans Pro"/>
              <a:sym typeface="Source Sans Pro"/>
            </a:endParaRPr>
          </a:p>
        </p:txBody>
      </p:sp>
      <p:sp>
        <p:nvSpPr>
          <p:cNvPr id="196" name="Google Shape;196;g1237e921def_0_73"/>
          <p:cNvSpPr txBox="1"/>
          <p:nvPr/>
        </p:nvSpPr>
        <p:spPr>
          <a:xfrm>
            <a:off x="7966225" y="24850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NO TENGO CON QUIÉN DESAHOGARME</a:t>
            </a:r>
            <a:endParaRPr b="0" i="0" sz="1400" u="none" cap="none" strike="noStrike">
              <a:solidFill>
                <a:schemeClr val="lt1"/>
              </a:solidFill>
              <a:latin typeface="Source Sans Pro"/>
              <a:ea typeface="Source Sans Pro"/>
              <a:cs typeface="Source Sans Pro"/>
              <a:sym typeface="Source Sans Pro"/>
            </a:endParaRPr>
          </a:p>
        </p:txBody>
      </p:sp>
      <p:sp>
        <p:nvSpPr>
          <p:cNvPr id="197" name="Google Shape;197;g1237e921def_0_73"/>
          <p:cNvSpPr txBox="1"/>
          <p:nvPr/>
        </p:nvSpPr>
        <p:spPr>
          <a:xfrm>
            <a:off x="3539813" y="1380176"/>
            <a:ext cx="287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NECESITO AMIGAS NUEVAS</a:t>
            </a:r>
            <a:endParaRPr b="0" i="0" sz="1400" u="none" cap="none" strike="noStrike">
              <a:solidFill>
                <a:schemeClr val="lt1"/>
              </a:solidFill>
              <a:latin typeface="Source Sans Pro"/>
              <a:ea typeface="Source Sans Pro"/>
              <a:cs typeface="Source Sans Pro"/>
              <a:sym typeface="Source Sans Pro"/>
            </a:endParaRPr>
          </a:p>
        </p:txBody>
      </p:sp>
      <p:sp>
        <p:nvSpPr>
          <p:cNvPr id="198" name="Google Shape;198;g1237e921def_0_73"/>
          <p:cNvSpPr txBox="1"/>
          <p:nvPr/>
        </p:nvSpPr>
        <p:spPr>
          <a:xfrm>
            <a:off x="8344800" y="2738600"/>
            <a:ext cx="3502200" cy="6156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CREO QUE MIS AMIGAS NO SON TAN BUENAS COMO CREÍA</a:t>
            </a:r>
            <a:endParaRPr b="0" i="0" sz="1400" u="none" cap="none" strike="noStrike">
              <a:solidFill>
                <a:schemeClr val="lt1"/>
              </a:solidFill>
              <a:latin typeface="Source Sans Pro"/>
              <a:ea typeface="Source Sans Pro"/>
              <a:cs typeface="Source Sans Pro"/>
              <a:sym typeface="Source Sans Pro"/>
            </a:endParaRPr>
          </a:p>
        </p:txBody>
      </p:sp>
      <p:sp>
        <p:nvSpPr>
          <p:cNvPr id="199" name="Google Shape;199;g1237e921def_0_73"/>
          <p:cNvSpPr txBox="1"/>
          <p:nvPr/>
        </p:nvSpPr>
        <p:spPr>
          <a:xfrm>
            <a:off x="8963625" y="1966675"/>
            <a:ext cx="3107400" cy="4002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GENTE DE 20 CON TÍTULOS</a:t>
            </a:r>
            <a:endParaRPr b="0" i="0" sz="1400" u="none" cap="none" strike="noStrike">
              <a:solidFill>
                <a:schemeClr val="lt1"/>
              </a:solidFill>
              <a:latin typeface="Source Sans Pro"/>
              <a:ea typeface="Source Sans Pro"/>
              <a:cs typeface="Source Sans Pro"/>
              <a:sym typeface="Source Sans Pro"/>
            </a:endParaRPr>
          </a:p>
        </p:txBody>
      </p:sp>
      <p:sp>
        <p:nvSpPr>
          <p:cNvPr id="200" name="Google Shape;200;g1237e921def_0_73"/>
          <p:cNvSpPr txBox="1"/>
          <p:nvPr/>
        </p:nvSpPr>
        <p:spPr>
          <a:xfrm>
            <a:off x="7964850" y="3488075"/>
            <a:ext cx="4155900" cy="4002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MUJERES INTERESANTES QUE QUISIERA CONOCER</a:t>
            </a:r>
            <a:endParaRPr b="0" i="0" sz="1400" u="none" cap="none" strike="noStrike">
              <a:solidFill>
                <a:schemeClr val="lt1"/>
              </a:solidFill>
              <a:latin typeface="Source Sans Pro"/>
              <a:ea typeface="Source Sans Pro"/>
              <a:cs typeface="Source Sans Pro"/>
              <a:sym typeface="Source Sans Pro"/>
            </a:endParaRPr>
          </a:p>
        </p:txBody>
      </p:sp>
      <p:graphicFrame>
        <p:nvGraphicFramePr>
          <p:cNvPr id="201" name="Google Shape;201;g1237e921def_0_73"/>
          <p:cNvGraphicFramePr/>
          <p:nvPr/>
        </p:nvGraphicFramePr>
        <p:xfrm>
          <a:off x="0" y="5666475"/>
          <a:ext cx="3000000" cy="3000000"/>
        </p:xfrm>
        <a:graphic>
          <a:graphicData uri="http://schemas.openxmlformats.org/drawingml/2006/table">
            <a:tbl>
              <a:tblPr>
                <a:noFill/>
                <a:tableStyleId>{314CF18A-FF2F-4F14-B4C4-E66C4E464F4D}</a:tableStyleId>
              </a:tblPr>
              <a:tblGrid>
                <a:gridCol w="6289050"/>
                <a:gridCol w="5929275"/>
              </a:tblGrid>
              <a:tr h="426700">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solidFill>
                            <a:srgbClr val="9B6BF2"/>
                          </a:solidFill>
                          <a:latin typeface="Source Sans Pro"/>
                          <a:ea typeface="Source Sans Pro"/>
                          <a:cs typeface="Source Sans Pro"/>
                          <a:sym typeface="Source Sans Pro"/>
                        </a:rPr>
                        <a:t>ESFUERZOS</a:t>
                      </a:r>
                      <a:endParaRPr b="1" sz="1600" u="none" cap="none" strike="noStrike">
                        <a:solidFill>
                          <a:srgbClr val="9B6BF2"/>
                        </a:solidFill>
                        <a:latin typeface="Source Sans Pro"/>
                        <a:ea typeface="Source Sans Pro"/>
                        <a:cs typeface="Source Sans Pro"/>
                        <a:sym typeface="Source Sans Pro"/>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solidFill>
                            <a:srgbClr val="9B6BF2"/>
                          </a:solidFill>
                          <a:latin typeface="Source Sans Pro"/>
                          <a:ea typeface="Source Sans Pro"/>
                          <a:cs typeface="Source Sans Pro"/>
                          <a:sym typeface="Source Sans Pro"/>
                        </a:rPr>
                        <a:t>RESULTADOS</a:t>
                      </a:r>
                      <a:endParaRPr b="1" sz="1600" u="none" cap="none" strike="noStrike">
                        <a:solidFill>
                          <a:srgbClr val="9B6BF2"/>
                        </a:solidFill>
                        <a:latin typeface="Source Sans Pro"/>
                        <a:ea typeface="Source Sans Pro"/>
                        <a:cs typeface="Source Sans Pro"/>
                        <a:sym typeface="Source Sans Pro"/>
                      </a:endParaRPr>
                    </a:p>
                  </a:txBody>
                  <a:tcPr marT="91425" marB="91425" marR="91425" marL="91425" anchor="ctr">
                    <a:solidFill>
                      <a:schemeClr val="lt1"/>
                    </a:solidFill>
                  </a:tcPr>
                </a:tc>
              </a:tr>
              <a:tr h="764850">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ENTENDER QUE NO ES TARDE PARA HACER LO QUE QUIERA, QUE PUEDE DESCANSAR SIN SENTIR CULPA</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NECESITA SOCIALIZAR CON MUJERES QUE SE ENCUENTREN EN LA MISMA SITUACIÓN, QUE LE BRINDEN APOYO Y ESCUCHEN.</a:t>
                      </a:r>
                      <a:endParaRPr sz="1400" u="none" cap="none" strike="noStrike">
                        <a:latin typeface="Source Sans Pro"/>
                        <a:ea typeface="Source Sans Pro"/>
                        <a:cs typeface="Source Sans Pro"/>
                        <a:sym typeface="Source Sans Pro"/>
                      </a:endParaRPr>
                    </a:p>
                  </a:txBody>
                  <a:tcPr marT="91425" marB="91425" marR="91425" marL="91425"/>
                </a:tc>
              </a:tr>
            </a:tbl>
          </a:graphicData>
        </a:graphic>
      </p:graphicFrame>
      <p:sp>
        <p:nvSpPr>
          <p:cNvPr id="202" name="Google Shape;202;g1237e921def_0_73"/>
          <p:cNvSpPr txBox="1"/>
          <p:nvPr/>
        </p:nvSpPr>
        <p:spPr>
          <a:xfrm>
            <a:off x="6830375" y="4723088"/>
            <a:ext cx="29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LE CUESTA HACER AMIGAS</a:t>
            </a:r>
            <a:endParaRPr b="0" i="0" sz="1400" u="none" cap="none" strike="noStrike">
              <a:solidFill>
                <a:schemeClr val="lt1"/>
              </a:solidFill>
              <a:latin typeface="Source Sans Pro"/>
              <a:ea typeface="Source Sans Pro"/>
              <a:cs typeface="Source Sans Pro"/>
              <a:sym typeface="Source Sans Pro"/>
            </a:endParaRPr>
          </a:p>
        </p:txBody>
      </p:sp>
      <p:sp>
        <p:nvSpPr>
          <p:cNvPr id="203" name="Google Shape;203;g1237e921def_0_73"/>
          <p:cNvSpPr txBox="1"/>
          <p:nvPr/>
        </p:nvSpPr>
        <p:spPr>
          <a:xfrm>
            <a:off x="10081100" y="4022150"/>
            <a:ext cx="2040900" cy="8313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CON UN MARIDO TENDRÍA MÁS TIEMPO        PARA MÍ</a:t>
            </a:r>
            <a:endParaRPr b="0" i="0" sz="1400" u="none" cap="none" strike="noStrike">
              <a:solidFill>
                <a:schemeClr val="lt1"/>
              </a:solidFill>
              <a:latin typeface="Source Sans Pro"/>
              <a:ea typeface="Source Sans Pro"/>
              <a:cs typeface="Source Sans Pro"/>
              <a:sym typeface="Source Sans Pro"/>
            </a:endParaRPr>
          </a:p>
        </p:txBody>
      </p:sp>
      <p:sp>
        <p:nvSpPr>
          <p:cNvPr id="204" name="Google Shape;204;g1237e921def_0_73"/>
          <p:cNvSpPr txBox="1"/>
          <p:nvPr/>
        </p:nvSpPr>
        <p:spPr>
          <a:xfrm>
            <a:off x="4651763" y="4307450"/>
            <a:ext cx="32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NO HABLA MUCHO SOBRE SU VIDA</a:t>
            </a:r>
            <a:endParaRPr b="0" i="0" sz="1400" u="none" cap="none" strike="noStrike">
              <a:solidFill>
                <a:schemeClr val="lt1"/>
              </a:solidFill>
              <a:latin typeface="Source Sans Pro"/>
              <a:ea typeface="Source Sans Pro"/>
              <a:cs typeface="Source Sans Pro"/>
              <a:sym typeface="Source Sans Pro"/>
            </a:endParaRPr>
          </a:p>
        </p:txBody>
      </p:sp>
      <p:sp>
        <p:nvSpPr>
          <p:cNvPr id="205" name="Google Shape;205;g1237e921def_0_73"/>
          <p:cNvSpPr txBox="1"/>
          <p:nvPr/>
        </p:nvSpPr>
        <p:spPr>
          <a:xfrm>
            <a:off x="6930750" y="1098650"/>
            <a:ext cx="251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SI ELLAS PUEDEN, YO TAMBIÉN</a:t>
            </a:r>
            <a:endParaRPr b="0" i="0" sz="1400" u="none" cap="none" strike="noStrike">
              <a:solidFill>
                <a:schemeClr val="lt1"/>
              </a:solidFill>
              <a:latin typeface="Source Sans Pro"/>
              <a:ea typeface="Source Sans Pro"/>
              <a:cs typeface="Source Sans Pro"/>
              <a:sym typeface="Source Sans Pro"/>
            </a:endParaRPr>
          </a:p>
        </p:txBody>
      </p:sp>
      <p:sp>
        <p:nvSpPr>
          <p:cNvPr id="206" name="Google Shape;206;g1237e921def_0_73"/>
          <p:cNvSpPr txBox="1"/>
          <p:nvPr/>
        </p:nvSpPr>
        <p:spPr>
          <a:xfrm>
            <a:off x="1506325" y="3706625"/>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¿POR QUÉ NO TE BUSCAS UN MARIDO?</a:t>
            </a:r>
            <a:endParaRPr b="0" i="0" sz="1400" u="none" cap="none" strike="noStrike">
              <a:solidFill>
                <a:schemeClr val="lt1"/>
              </a:solidFill>
              <a:latin typeface="Source Sans Pro"/>
              <a:ea typeface="Source Sans Pro"/>
              <a:cs typeface="Source Sans Pro"/>
              <a:sym typeface="Source Sans Pro"/>
            </a:endParaRPr>
          </a:p>
        </p:txBody>
      </p:sp>
      <p:cxnSp>
        <p:nvCxnSpPr>
          <p:cNvPr id="207" name="Google Shape;207;g1237e921def_0_73"/>
          <p:cNvCxnSpPr/>
          <p:nvPr/>
        </p:nvCxnSpPr>
        <p:spPr>
          <a:xfrm>
            <a:off x="0" y="19375"/>
            <a:ext cx="5535000" cy="3166500"/>
          </a:xfrm>
          <a:prstGeom prst="straightConnector1">
            <a:avLst/>
          </a:prstGeom>
          <a:noFill/>
          <a:ln cap="flat" cmpd="sng" w="9525">
            <a:solidFill>
              <a:schemeClr val="dk2"/>
            </a:solidFill>
            <a:prstDash val="solid"/>
            <a:round/>
            <a:headEnd len="sm" w="sm" type="none"/>
            <a:tailEnd len="sm" w="sm" type="none"/>
          </a:ln>
        </p:spPr>
      </p:cxnSp>
      <p:cxnSp>
        <p:nvCxnSpPr>
          <p:cNvPr id="208" name="Google Shape;208;g1237e921def_0_73"/>
          <p:cNvCxnSpPr/>
          <p:nvPr/>
        </p:nvCxnSpPr>
        <p:spPr>
          <a:xfrm>
            <a:off x="6736825" y="3525925"/>
            <a:ext cx="5476800" cy="2118900"/>
          </a:xfrm>
          <a:prstGeom prst="straightConnector1">
            <a:avLst/>
          </a:prstGeom>
          <a:noFill/>
          <a:ln cap="flat" cmpd="sng" w="9525">
            <a:solidFill>
              <a:schemeClr val="dk2"/>
            </a:solidFill>
            <a:prstDash val="solid"/>
            <a:round/>
            <a:headEnd len="sm" w="sm" type="none"/>
            <a:tailEnd len="sm" w="sm" type="none"/>
          </a:ln>
        </p:spPr>
      </p:cxnSp>
      <p:cxnSp>
        <p:nvCxnSpPr>
          <p:cNvPr id="209" name="Google Shape;209;g1237e921def_0_73"/>
          <p:cNvCxnSpPr/>
          <p:nvPr/>
        </p:nvCxnSpPr>
        <p:spPr>
          <a:xfrm flipH="1" rot="10800000">
            <a:off x="6831000" y="-566700"/>
            <a:ext cx="6348000" cy="3642000"/>
          </a:xfrm>
          <a:prstGeom prst="straightConnector1">
            <a:avLst/>
          </a:prstGeom>
          <a:noFill/>
          <a:ln cap="flat" cmpd="sng" w="9525">
            <a:solidFill>
              <a:schemeClr val="dk2"/>
            </a:solidFill>
            <a:prstDash val="solid"/>
            <a:round/>
            <a:headEnd len="sm" w="sm" type="none"/>
            <a:tailEnd len="sm" w="sm" type="none"/>
          </a:ln>
        </p:spPr>
      </p:cxnSp>
      <p:cxnSp>
        <p:nvCxnSpPr>
          <p:cNvPr id="210" name="Google Shape;210;g1237e921def_0_73"/>
          <p:cNvCxnSpPr/>
          <p:nvPr/>
        </p:nvCxnSpPr>
        <p:spPr>
          <a:xfrm flipH="1">
            <a:off x="36450" y="3593775"/>
            <a:ext cx="5682600" cy="2035500"/>
          </a:xfrm>
          <a:prstGeom prst="straightConnector1">
            <a:avLst/>
          </a:prstGeom>
          <a:noFill/>
          <a:ln cap="flat" cmpd="sng" w="9525">
            <a:solidFill>
              <a:schemeClr val="dk2"/>
            </a:solidFill>
            <a:prstDash val="solid"/>
            <a:round/>
            <a:headEnd len="sm" w="sm" type="none"/>
            <a:tailEnd len="sm" w="sm" type="none"/>
          </a:ln>
        </p:spPr>
      </p:cxnSp>
      <p:sp>
        <p:nvSpPr>
          <p:cNvPr id="211" name="Google Shape;211;g1237e921def_0_73"/>
          <p:cNvSpPr/>
          <p:nvPr/>
        </p:nvSpPr>
        <p:spPr>
          <a:xfrm rot="-5400000">
            <a:off x="6063875" y="3365850"/>
            <a:ext cx="264300" cy="318000"/>
          </a:xfrm>
          <a:prstGeom prst="mo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237e921def_0_73"/>
          <p:cNvSpPr/>
          <p:nvPr/>
        </p:nvSpPr>
        <p:spPr>
          <a:xfrm>
            <a:off x="5905563" y="3047963"/>
            <a:ext cx="180300" cy="1983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237e921def_0_73"/>
          <p:cNvSpPr/>
          <p:nvPr/>
        </p:nvSpPr>
        <p:spPr>
          <a:xfrm>
            <a:off x="6312038" y="3047975"/>
            <a:ext cx="180300" cy="1983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237e921def_0_73"/>
          <p:cNvSpPr/>
          <p:nvPr/>
        </p:nvSpPr>
        <p:spPr>
          <a:xfrm flipH="1">
            <a:off x="6744688" y="3013625"/>
            <a:ext cx="180300" cy="400200"/>
          </a:xfrm>
          <a:prstGeom prst="moon">
            <a:avLst>
              <a:gd fmla="val 50000" name="adj"/>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237e921def_0_73"/>
          <p:cNvSpPr/>
          <p:nvPr/>
        </p:nvSpPr>
        <p:spPr>
          <a:xfrm>
            <a:off x="5499088" y="3028313"/>
            <a:ext cx="180300" cy="400200"/>
          </a:xfrm>
          <a:prstGeom prst="mo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1237e921def_0_1"/>
          <p:cNvPicPr preferRelativeResize="0"/>
          <p:nvPr/>
        </p:nvPicPr>
        <p:blipFill rotWithShape="1">
          <a:blip r:embed="rId3">
            <a:alphaModFix/>
          </a:blip>
          <a:srcRect b="0" l="14644" r="14644" t="0"/>
          <a:stretch/>
        </p:blipFill>
        <p:spPr>
          <a:xfrm>
            <a:off x="0" y="0"/>
            <a:ext cx="3785375" cy="5353349"/>
          </a:xfrm>
          <a:prstGeom prst="rect">
            <a:avLst/>
          </a:prstGeom>
          <a:noFill/>
          <a:ln cap="flat" cmpd="sng" w="38100">
            <a:solidFill>
              <a:srgbClr val="000000"/>
            </a:solidFill>
            <a:prstDash val="solid"/>
            <a:round/>
            <a:headEnd len="sm" w="sm" type="none"/>
            <a:tailEnd len="sm" w="sm" type="none"/>
          </a:ln>
        </p:spPr>
      </p:pic>
      <p:sp>
        <p:nvSpPr>
          <p:cNvPr id="221" name="Google Shape;221;g1237e921def_0_1"/>
          <p:cNvSpPr txBox="1"/>
          <p:nvPr/>
        </p:nvSpPr>
        <p:spPr>
          <a:xfrm>
            <a:off x="6921325" y="253425"/>
            <a:ext cx="497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222" name="Google Shape;222;g1237e921def_0_1"/>
          <p:cNvSpPr txBox="1"/>
          <p:nvPr/>
        </p:nvSpPr>
        <p:spPr>
          <a:xfrm>
            <a:off x="4577275" y="145725"/>
            <a:ext cx="35319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s-MX" sz="2300" u="none" cap="none" strike="noStrike">
                <a:solidFill>
                  <a:srgbClr val="9900FF"/>
                </a:solidFill>
                <a:latin typeface="Century Gothic"/>
                <a:ea typeface="Century Gothic"/>
                <a:cs typeface="Century Gothic"/>
                <a:sym typeface="Century Gothic"/>
              </a:rPr>
              <a:t>MARÍA VILLANUEVA</a:t>
            </a:r>
            <a:endParaRPr b="1" i="0" sz="2300" u="none" cap="none" strike="noStrike">
              <a:solidFill>
                <a:srgbClr val="9900FF"/>
              </a:solidFill>
              <a:latin typeface="Century Gothic"/>
              <a:ea typeface="Century Gothic"/>
              <a:cs typeface="Century Gothic"/>
              <a:sym typeface="Century Gothic"/>
            </a:endParaRPr>
          </a:p>
        </p:txBody>
      </p:sp>
      <p:sp>
        <p:nvSpPr>
          <p:cNvPr id="223" name="Google Shape;223;g1237e921def_0_1"/>
          <p:cNvSpPr txBox="1"/>
          <p:nvPr/>
        </p:nvSpPr>
        <p:spPr>
          <a:xfrm>
            <a:off x="4450525" y="534900"/>
            <a:ext cx="4649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“HOY ES UN BUEN DÍA PARA SONREÍR”</a:t>
            </a:r>
            <a:endParaRPr b="0" i="0" sz="1600" u="none" cap="none" strike="noStrike">
              <a:solidFill>
                <a:srgbClr val="000000"/>
              </a:solidFill>
              <a:latin typeface="Century Gothic"/>
              <a:ea typeface="Century Gothic"/>
              <a:cs typeface="Century Gothic"/>
              <a:sym typeface="Century Gothic"/>
            </a:endParaRPr>
          </a:p>
        </p:txBody>
      </p:sp>
      <p:sp>
        <p:nvSpPr>
          <p:cNvPr id="224" name="Google Shape;224;g1237e921def_0_1"/>
          <p:cNvSpPr txBox="1"/>
          <p:nvPr/>
        </p:nvSpPr>
        <p:spPr>
          <a:xfrm>
            <a:off x="3943525" y="966000"/>
            <a:ext cx="824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BIOGRAFÍA</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Carolina y su marido acaban de tener su primer hijo, están muy felices pero aunque siempre intente ser positiva y porte una gran sonrisa siente mucho miedo y no tiene quien entienda sus emociones.</a:t>
            </a:r>
            <a:r>
              <a:rPr b="0" i="0" lang="es-MX" sz="1600" u="none" cap="none" strike="noStrike">
                <a:solidFill>
                  <a:schemeClr val="dk1"/>
                </a:solidFill>
                <a:latin typeface="Century Gothic"/>
                <a:ea typeface="Century Gothic"/>
                <a:cs typeface="Century Gothic"/>
                <a:sym typeface="Century Gothic"/>
              </a:rPr>
              <a:t> Siempre fue una persona muy sociable pero desde el embarazo sus amistades se alejaron y se siente sola.</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entury Gothic"/>
              <a:ea typeface="Century Gothic"/>
              <a:cs typeface="Century Gothic"/>
              <a:sym typeface="Century Gothic"/>
            </a:endParaRPr>
          </a:p>
        </p:txBody>
      </p:sp>
      <p:sp>
        <p:nvSpPr>
          <p:cNvPr id="225" name="Google Shape;225;g1237e921def_0_1"/>
          <p:cNvSpPr txBox="1"/>
          <p:nvPr/>
        </p:nvSpPr>
        <p:spPr>
          <a:xfrm>
            <a:off x="6446200" y="2990275"/>
            <a:ext cx="53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226" name="Google Shape;226;g1237e921def_0_1"/>
          <p:cNvSpPr txBox="1"/>
          <p:nvPr/>
        </p:nvSpPr>
        <p:spPr>
          <a:xfrm>
            <a:off x="126751" y="5254575"/>
            <a:ext cx="3726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DEMOGRAFÍA</a:t>
            </a:r>
            <a:r>
              <a:rPr b="0" i="0" lang="es-MX" sz="1400" u="none" cap="none" strike="noStrike">
                <a:solidFill>
                  <a:srgbClr val="000000"/>
                </a:solidFill>
                <a:latin typeface="Century Gothic"/>
                <a:ea typeface="Century Gothic"/>
                <a:cs typeface="Century Gothic"/>
                <a:sym typeface="Century Gothic"/>
              </a:rPr>
              <a:t>:</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RESIDENCIA: AVELLANEDA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EDAD: 23</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SEXO: FEMENINO</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ESTADO CIVIL: CASADA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TRABAJO: NO TRABAJA, ESTUDIA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227" name="Google Shape;227;g1237e921def_0_1"/>
          <p:cNvSpPr txBox="1"/>
          <p:nvPr/>
        </p:nvSpPr>
        <p:spPr>
          <a:xfrm>
            <a:off x="4025725" y="2403350"/>
            <a:ext cx="8248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OBJETIVOS</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Terminar su carrera de enfermería, comprar un terreno y dejar de alquilar. </a:t>
            </a:r>
            <a:endParaRPr b="0" i="0" sz="1600" u="none" cap="none" strike="noStrike">
              <a:solidFill>
                <a:srgbClr val="000000"/>
              </a:solidFill>
              <a:latin typeface="Century Gothic"/>
              <a:ea typeface="Century Gothic"/>
              <a:cs typeface="Century Gothic"/>
              <a:sym typeface="Century Gothic"/>
            </a:endParaRPr>
          </a:p>
        </p:txBody>
      </p:sp>
      <p:sp>
        <p:nvSpPr>
          <p:cNvPr id="228" name="Google Shape;228;g1237e921def_0_1"/>
          <p:cNvSpPr txBox="1"/>
          <p:nvPr/>
        </p:nvSpPr>
        <p:spPr>
          <a:xfrm>
            <a:off x="3943525" y="3111350"/>
            <a:ext cx="82485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MOTIVACIONES</a:t>
            </a:r>
            <a:r>
              <a:rPr b="0" i="0" lang="es-MX" sz="1500" u="none" cap="none" strike="noStrike">
                <a:solidFill>
                  <a:srgbClr val="000000"/>
                </a:solidFill>
                <a:latin typeface="Century Gothic"/>
                <a:ea typeface="Century Gothic"/>
                <a:cs typeface="Century Gothic"/>
                <a:sym typeface="Century Gothic"/>
              </a:rPr>
              <a:t>: siempre quizo formar una familia, tuvo una hermosa niñez y ama juntarse los domingos a comer pasta con sus padres. Sueña con recorrer el país en una combi con su familia. Busca ser un ejemplo a seguir y poner su granito de arena en el mundo.</a:t>
            </a:r>
            <a:endParaRPr b="0" i="0" sz="1600" u="none" cap="none" strike="noStrike">
              <a:solidFill>
                <a:srgbClr val="000000"/>
              </a:solidFill>
              <a:latin typeface="Century Gothic"/>
              <a:ea typeface="Century Gothic"/>
              <a:cs typeface="Century Gothic"/>
              <a:sym typeface="Century Gothic"/>
            </a:endParaRPr>
          </a:p>
        </p:txBody>
      </p:sp>
      <p:sp>
        <p:nvSpPr>
          <p:cNvPr id="229" name="Google Shape;229;g1237e921def_0_1"/>
          <p:cNvSpPr txBox="1"/>
          <p:nvPr/>
        </p:nvSpPr>
        <p:spPr>
          <a:xfrm>
            <a:off x="3943525" y="4311950"/>
            <a:ext cx="8156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FRUSTRACIONES</a:t>
            </a:r>
            <a:r>
              <a:rPr b="0" i="0" lang="es-MX" sz="1600" u="none" cap="none" strike="noStrike">
                <a:solidFill>
                  <a:srgbClr val="000000"/>
                </a:solidFill>
                <a:latin typeface="Century Gothic"/>
                <a:ea typeface="Century Gothic"/>
                <a:cs typeface="Century Gothic"/>
                <a:sym typeface="Century Gothic"/>
              </a:rPr>
              <a:t>: la reciente maternidad la tiene agotada, no duerme bien, se alimenta con comida fría y eso está afectando negativamente en su carrera y en su aspecto físico.</a:t>
            </a:r>
            <a:endParaRPr b="0" i="0" sz="1600" u="none" cap="none" strike="noStrike">
              <a:solidFill>
                <a:srgbClr val="000000"/>
              </a:solidFill>
              <a:latin typeface="Century Gothic"/>
              <a:ea typeface="Century Gothic"/>
              <a:cs typeface="Century Gothic"/>
              <a:sym typeface="Century Gothic"/>
            </a:endParaRPr>
          </a:p>
        </p:txBody>
      </p:sp>
      <p:sp>
        <p:nvSpPr>
          <p:cNvPr id="230" name="Google Shape;230;g1237e921def_0_1"/>
          <p:cNvSpPr txBox="1"/>
          <p:nvPr/>
        </p:nvSpPr>
        <p:spPr>
          <a:xfrm>
            <a:off x="3943525" y="5254575"/>
            <a:ext cx="79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TECNOLOGÍAS</a:t>
            </a:r>
            <a:r>
              <a:rPr b="0" i="0" lang="es-MX" sz="14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 Instagram, Netflix.</a:t>
            </a:r>
            <a:endParaRPr b="0" i="0" sz="1600" u="none" cap="none" strike="noStrike">
              <a:solidFill>
                <a:srgbClr val="000000"/>
              </a:solidFill>
              <a:latin typeface="Century Gothic"/>
              <a:ea typeface="Century Gothic"/>
              <a:cs typeface="Century Gothic"/>
              <a:sym typeface="Century Gothic"/>
            </a:endParaRPr>
          </a:p>
        </p:txBody>
      </p:sp>
      <p:sp>
        <p:nvSpPr>
          <p:cNvPr id="231" name="Google Shape;231;g1237e921def_0_1"/>
          <p:cNvSpPr txBox="1"/>
          <p:nvPr/>
        </p:nvSpPr>
        <p:spPr>
          <a:xfrm>
            <a:off x="3943525" y="5727125"/>
            <a:ext cx="8330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9900FF"/>
                </a:solidFill>
                <a:latin typeface="Century Gothic"/>
                <a:ea typeface="Century Gothic"/>
                <a:cs typeface="Century Gothic"/>
                <a:sym typeface="Century Gothic"/>
              </a:rPr>
              <a:t>HÁBITOS DE CONSUMO</a:t>
            </a:r>
            <a:r>
              <a:rPr b="1" i="0" lang="es-MX" sz="18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le gusta mucho leer, se compra varios libros al año. Recientemente comenzó a comprar libros de crianza y libros sensoriales para bebés, así como juegos didácticos.</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237e921def_0_105"/>
          <p:cNvSpPr/>
          <p:nvPr/>
        </p:nvSpPr>
        <p:spPr>
          <a:xfrm>
            <a:off x="9544500" y="4222800"/>
            <a:ext cx="2227500" cy="351900"/>
          </a:xfrm>
          <a:prstGeom prst="rect">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237e921def_0_105"/>
          <p:cNvSpPr/>
          <p:nvPr/>
        </p:nvSpPr>
        <p:spPr>
          <a:xfrm>
            <a:off x="8140500" y="3495300"/>
            <a:ext cx="3726000" cy="264300"/>
          </a:xfrm>
          <a:prstGeom prst="rect">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237e921def_0_105"/>
          <p:cNvSpPr/>
          <p:nvPr/>
        </p:nvSpPr>
        <p:spPr>
          <a:xfrm>
            <a:off x="8869500" y="2548800"/>
            <a:ext cx="2754000" cy="264300"/>
          </a:xfrm>
          <a:prstGeom prst="rect">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9" name="Google Shape;239;g1237e921def_0_105"/>
          <p:cNvSpPr/>
          <p:nvPr/>
        </p:nvSpPr>
        <p:spPr>
          <a:xfrm>
            <a:off x="9531000" y="1698300"/>
            <a:ext cx="2430000" cy="400200"/>
          </a:xfrm>
          <a:prstGeom prst="rect">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237e921def_0_105"/>
          <p:cNvSpPr/>
          <p:nvPr/>
        </p:nvSpPr>
        <p:spPr>
          <a:xfrm>
            <a:off x="6379425" y="4889888"/>
            <a:ext cx="3923400" cy="615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237e921def_0_105"/>
          <p:cNvSpPr/>
          <p:nvPr/>
        </p:nvSpPr>
        <p:spPr>
          <a:xfrm>
            <a:off x="2200500" y="4866750"/>
            <a:ext cx="3836400" cy="615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237e921def_0_105"/>
          <p:cNvSpPr/>
          <p:nvPr/>
        </p:nvSpPr>
        <p:spPr>
          <a:xfrm>
            <a:off x="3959700" y="4244513"/>
            <a:ext cx="1944000" cy="3519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237e921def_0_105"/>
          <p:cNvSpPr/>
          <p:nvPr/>
        </p:nvSpPr>
        <p:spPr>
          <a:xfrm>
            <a:off x="6692700" y="4377000"/>
            <a:ext cx="1393800" cy="3519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237e921def_0_105"/>
          <p:cNvSpPr/>
          <p:nvPr/>
        </p:nvSpPr>
        <p:spPr>
          <a:xfrm>
            <a:off x="148500" y="3570000"/>
            <a:ext cx="2754000" cy="6156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237e921def_0_105"/>
          <p:cNvSpPr/>
          <p:nvPr/>
        </p:nvSpPr>
        <p:spPr>
          <a:xfrm>
            <a:off x="67275" y="4474475"/>
            <a:ext cx="1790700" cy="4908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237e921def_0_105"/>
          <p:cNvSpPr/>
          <p:nvPr/>
        </p:nvSpPr>
        <p:spPr>
          <a:xfrm>
            <a:off x="966600" y="2616000"/>
            <a:ext cx="3107400" cy="769800"/>
          </a:xfrm>
          <a:prstGeom prst="wedgeEllipseCallout">
            <a:avLst>
              <a:gd fmla="val 28374" name="adj1"/>
              <a:gd fmla="val 71044"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237e921def_0_105"/>
          <p:cNvSpPr/>
          <p:nvPr/>
        </p:nvSpPr>
        <p:spPr>
          <a:xfrm>
            <a:off x="148500" y="1856525"/>
            <a:ext cx="3726000" cy="7059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237e921def_0_105"/>
          <p:cNvSpPr/>
          <p:nvPr/>
        </p:nvSpPr>
        <p:spPr>
          <a:xfrm>
            <a:off x="67275" y="934075"/>
            <a:ext cx="2092800" cy="7698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237e921def_0_105"/>
          <p:cNvSpPr/>
          <p:nvPr/>
        </p:nvSpPr>
        <p:spPr>
          <a:xfrm>
            <a:off x="5226975" y="1955775"/>
            <a:ext cx="17907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237e921def_0_105"/>
          <p:cNvSpPr/>
          <p:nvPr/>
        </p:nvSpPr>
        <p:spPr>
          <a:xfrm>
            <a:off x="6274925" y="989738"/>
            <a:ext cx="2646300" cy="3519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237e921def_0_105"/>
          <p:cNvSpPr/>
          <p:nvPr/>
        </p:nvSpPr>
        <p:spPr>
          <a:xfrm>
            <a:off x="6059700" y="1476750"/>
            <a:ext cx="2712300" cy="431100"/>
          </a:xfrm>
          <a:prstGeom prst="wedgeEllipseCallout">
            <a:avLst>
              <a:gd fmla="val -15590" name="adj1"/>
              <a:gd fmla="val 67154"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237e921def_0_105"/>
          <p:cNvSpPr/>
          <p:nvPr/>
        </p:nvSpPr>
        <p:spPr>
          <a:xfrm>
            <a:off x="3547200" y="1020475"/>
            <a:ext cx="2356500" cy="9354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237e921def_0_105"/>
          <p:cNvSpPr/>
          <p:nvPr/>
        </p:nvSpPr>
        <p:spPr>
          <a:xfrm>
            <a:off x="8100075" y="48475"/>
            <a:ext cx="3107400" cy="431100"/>
          </a:xfrm>
          <a:prstGeom prst="wedgeEllipseCallout">
            <a:avLst>
              <a:gd fmla="val -20833" name="adj1"/>
              <a:gd fmla="val 6250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237e921def_0_105"/>
          <p:cNvSpPr/>
          <p:nvPr/>
        </p:nvSpPr>
        <p:spPr>
          <a:xfrm>
            <a:off x="2103975" y="159850"/>
            <a:ext cx="5996100" cy="615600"/>
          </a:xfrm>
          <a:prstGeom prst="wedgeEllipseCallout">
            <a:avLst>
              <a:gd fmla="val -17320" name="adj1"/>
              <a:gd fmla="val 70240" name="adj2"/>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237e921def_0_105"/>
          <p:cNvSpPr/>
          <p:nvPr/>
        </p:nvSpPr>
        <p:spPr>
          <a:xfrm>
            <a:off x="5499100" y="2850325"/>
            <a:ext cx="1393800" cy="831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600" u="sng" cap="none" strike="noStrike">
              <a:solidFill>
                <a:srgbClr val="000000"/>
              </a:solidFill>
              <a:latin typeface="Arial"/>
              <a:ea typeface="Arial"/>
              <a:cs typeface="Arial"/>
              <a:sym typeface="Arial"/>
            </a:endParaRPr>
          </a:p>
        </p:txBody>
      </p:sp>
      <p:sp>
        <p:nvSpPr>
          <p:cNvPr id="256" name="Google Shape;256;g1237e921def_0_105"/>
          <p:cNvSpPr txBox="1"/>
          <p:nvPr/>
        </p:nvSpPr>
        <p:spPr>
          <a:xfrm>
            <a:off x="5270438" y="2474013"/>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PIENSA Y SIENTE</a:t>
            </a:r>
            <a:endParaRPr b="1" i="0" sz="1600" u="none" cap="none" strike="noStrike">
              <a:solidFill>
                <a:srgbClr val="000000"/>
              </a:solidFill>
              <a:latin typeface="Century Gothic"/>
              <a:ea typeface="Century Gothic"/>
              <a:cs typeface="Century Gothic"/>
              <a:sym typeface="Century Gothic"/>
            </a:endParaRPr>
          </a:p>
        </p:txBody>
      </p:sp>
      <p:sp>
        <p:nvSpPr>
          <p:cNvPr id="257" name="Google Shape;257;g1237e921def_0_105"/>
          <p:cNvSpPr txBox="1"/>
          <p:nvPr/>
        </p:nvSpPr>
        <p:spPr>
          <a:xfrm>
            <a:off x="6930750"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OBSERVA</a:t>
            </a:r>
            <a:endParaRPr b="1" i="0" sz="1600" u="none" cap="none" strike="noStrike">
              <a:solidFill>
                <a:srgbClr val="000000"/>
              </a:solidFill>
              <a:latin typeface="Century Gothic"/>
              <a:ea typeface="Century Gothic"/>
              <a:cs typeface="Century Gothic"/>
              <a:sym typeface="Century Gothic"/>
            </a:endParaRPr>
          </a:p>
        </p:txBody>
      </p:sp>
      <p:sp>
        <p:nvSpPr>
          <p:cNvPr id="258" name="Google Shape;258;g1237e921def_0_105"/>
          <p:cNvSpPr txBox="1"/>
          <p:nvPr/>
        </p:nvSpPr>
        <p:spPr>
          <a:xfrm>
            <a:off x="4284325"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ESCUCHA</a:t>
            </a:r>
            <a:endParaRPr b="1" i="0" sz="1600" u="none" cap="none" strike="noStrike">
              <a:solidFill>
                <a:srgbClr val="000000"/>
              </a:solidFill>
              <a:latin typeface="Century Gothic"/>
              <a:ea typeface="Century Gothic"/>
              <a:cs typeface="Century Gothic"/>
              <a:sym typeface="Century Gothic"/>
            </a:endParaRPr>
          </a:p>
        </p:txBody>
      </p:sp>
      <p:sp>
        <p:nvSpPr>
          <p:cNvPr id="259" name="Google Shape;259;g1237e921def_0_105"/>
          <p:cNvSpPr txBox="1"/>
          <p:nvPr/>
        </p:nvSpPr>
        <p:spPr>
          <a:xfrm>
            <a:off x="5319925" y="3897225"/>
            <a:ext cx="151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Century Gothic"/>
                <a:ea typeface="Century Gothic"/>
                <a:cs typeface="Century Gothic"/>
                <a:sym typeface="Century Gothic"/>
              </a:rPr>
              <a:t>DICE Y HACE</a:t>
            </a:r>
            <a:endParaRPr b="1" i="0" sz="1600" u="none" cap="none" strike="noStrike">
              <a:solidFill>
                <a:srgbClr val="000000"/>
              </a:solidFill>
              <a:latin typeface="Century Gothic"/>
              <a:ea typeface="Century Gothic"/>
              <a:cs typeface="Century Gothic"/>
              <a:sym typeface="Century Gothic"/>
            </a:endParaRPr>
          </a:p>
        </p:txBody>
      </p:sp>
      <p:sp>
        <p:nvSpPr>
          <p:cNvPr id="260" name="Google Shape;260;g1237e921def_0_105"/>
          <p:cNvSpPr txBox="1"/>
          <p:nvPr/>
        </p:nvSpPr>
        <p:spPr>
          <a:xfrm>
            <a:off x="4036338" y="4220363"/>
            <a:ext cx="179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LLORA EN LA DUCHA</a:t>
            </a:r>
            <a:endParaRPr b="0" i="0" sz="1400" u="none" cap="none" strike="noStrike">
              <a:solidFill>
                <a:schemeClr val="lt1"/>
              </a:solidFill>
              <a:latin typeface="Source Sans Pro"/>
              <a:ea typeface="Source Sans Pro"/>
              <a:cs typeface="Source Sans Pro"/>
              <a:sym typeface="Source Sans Pro"/>
            </a:endParaRPr>
          </a:p>
        </p:txBody>
      </p:sp>
      <p:sp>
        <p:nvSpPr>
          <p:cNvPr id="261" name="Google Shape;261;g1237e921def_0_105"/>
          <p:cNvSpPr txBox="1"/>
          <p:nvPr/>
        </p:nvSpPr>
        <p:spPr>
          <a:xfrm>
            <a:off x="3522925" y="1166925"/>
            <a:ext cx="2356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¿POR QUÉ NADIE DICE QUE ES TAN DÍFICIL SER MADRE?</a:t>
            </a:r>
            <a:endParaRPr b="0" i="0" sz="1400" u="none" cap="none" strike="noStrike">
              <a:solidFill>
                <a:schemeClr val="lt1"/>
              </a:solidFill>
              <a:latin typeface="Source Sans Pro"/>
              <a:ea typeface="Source Sans Pro"/>
              <a:cs typeface="Source Sans Pro"/>
              <a:sym typeface="Source Sans Pro"/>
            </a:endParaRPr>
          </a:p>
        </p:txBody>
      </p:sp>
      <p:sp>
        <p:nvSpPr>
          <p:cNvPr id="262" name="Google Shape;262;g1237e921def_0_105"/>
          <p:cNvSpPr txBox="1"/>
          <p:nvPr/>
        </p:nvSpPr>
        <p:spPr>
          <a:xfrm>
            <a:off x="5319925" y="1971225"/>
            <a:ext cx="179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NADIE ME ENTIENDE</a:t>
            </a:r>
            <a:endParaRPr b="0" i="0" sz="1400" u="none" cap="none" strike="noStrike">
              <a:solidFill>
                <a:schemeClr val="lt1"/>
              </a:solidFill>
              <a:latin typeface="Source Sans Pro"/>
              <a:ea typeface="Source Sans Pro"/>
              <a:cs typeface="Source Sans Pro"/>
              <a:sym typeface="Source Sans Pro"/>
            </a:endParaRPr>
          </a:p>
        </p:txBody>
      </p:sp>
      <p:sp>
        <p:nvSpPr>
          <p:cNvPr id="263" name="Google Shape;263;g1237e921def_0_105"/>
          <p:cNvSpPr txBox="1"/>
          <p:nvPr/>
        </p:nvSpPr>
        <p:spPr>
          <a:xfrm>
            <a:off x="2413275" y="4947450"/>
            <a:ext cx="35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NO VOY A SER UNA MANTENIDA TODA MI VIDA</a:t>
            </a:r>
            <a:endParaRPr b="0" i="0" sz="1400" u="none" cap="none" strike="noStrike">
              <a:solidFill>
                <a:schemeClr val="lt1"/>
              </a:solidFill>
              <a:latin typeface="Source Sans Pro"/>
              <a:ea typeface="Source Sans Pro"/>
              <a:cs typeface="Source Sans Pro"/>
              <a:sym typeface="Source Sans Pro"/>
            </a:endParaRPr>
          </a:p>
        </p:txBody>
      </p:sp>
      <p:sp>
        <p:nvSpPr>
          <p:cNvPr id="264" name="Google Shape;264;g1237e921def_0_105"/>
          <p:cNvSpPr txBox="1"/>
          <p:nvPr/>
        </p:nvSpPr>
        <p:spPr>
          <a:xfrm>
            <a:off x="67275" y="1013900"/>
            <a:ext cx="264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POR LO MENOS TENÉS UN MARIDO…</a:t>
            </a:r>
            <a:endParaRPr b="0" i="0" sz="1400" u="none" cap="none" strike="noStrike">
              <a:solidFill>
                <a:schemeClr val="lt1"/>
              </a:solidFill>
              <a:latin typeface="Source Sans Pro"/>
              <a:ea typeface="Source Sans Pro"/>
              <a:cs typeface="Source Sans Pro"/>
              <a:sym typeface="Source Sans Pro"/>
            </a:endParaRPr>
          </a:p>
        </p:txBody>
      </p:sp>
      <p:sp>
        <p:nvSpPr>
          <p:cNvPr id="265" name="Google Shape;265;g1237e921def_0_105"/>
          <p:cNvSpPr txBox="1"/>
          <p:nvPr/>
        </p:nvSpPr>
        <p:spPr>
          <a:xfrm>
            <a:off x="484575" y="1966675"/>
            <a:ext cx="339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DEBERÍAS TOMARTE UN AÑO Y DEDICARTE A LA BEBÉ</a:t>
            </a:r>
            <a:endParaRPr b="0" i="0" sz="1400" u="none" cap="none" strike="noStrike">
              <a:solidFill>
                <a:schemeClr val="lt1"/>
              </a:solidFill>
              <a:latin typeface="Source Sans Pro"/>
              <a:ea typeface="Source Sans Pro"/>
              <a:cs typeface="Source Sans Pro"/>
              <a:sym typeface="Source Sans Pro"/>
            </a:endParaRPr>
          </a:p>
        </p:txBody>
      </p:sp>
      <p:sp>
        <p:nvSpPr>
          <p:cNvPr id="266" name="Google Shape;266;g1237e921def_0_105"/>
          <p:cNvSpPr txBox="1"/>
          <p:nvPr/>
        </p:nvSpPr>
        <p:spPr>
          <a:xfrm>
            <a:off x="1166925" y="2740213"/>
            <a:ext cx="325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 PARA QUÉ ESTUDIAS SI TU MARIDO TIENE UN BUEN SUELDO?</a:t>
            </a:r>
            <a:endParaRPr b="0" i="0" sz="1400" u="none" cap="none" strike="noStrike">
              <a:solidFill>
                <a:schemeClr val="lt1"/>
              </a:solidFill>
              <a:latin typeface="Source Sans Pro"/>
              <a:ea typeface="Source Sans Pro"/>
              <a:cs typeface="Source Sans Pro"/>
              <a:sym typeface="Source Sans Pro"/>
            </a:endParaRPr>
          </a:p>
        </p:txBody>
      </p:sp>
      <p:sp>
        <p:nvSpPr>
          <p:cNvPr id="267" name="Google Shape;267;g1237e921def_0_105"/>
          <p:cNvSpPr txBox="1"/>
          <p:nvPr/>
        </p:nvSpPr>
        <p:spPr>
          <a:xfrm>
            <a:off x="148500" y="3620413"/>
            <a:ext cx="264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¿NO ERA ÉSTO LO QUE QUERÍAS?</a:t>
            </a:r>
            <a:endParaRPr b="0" i="0" sz="1400" u="none" cap="none" strike="noStrike">
              <a:solidFill>
                <a:schemeClr val="lt1"/>
              </a:solidFill>
              <a:latin typeface="Source Sans Pro"/>
              <a:ea typeface="Source Sans Pro"/>
              <a:cs typeface="Source Sans Pro"/>
              <a:sym typeface="Source Sans Pro"/>
            </a:endParaRPr>
          </a:p>
        </p:txBody>
      </p:sp>
      <p:sp>
        <p:nvSpPr>
          <p:cNvPr id="268" name="Google Shape;268;g1237e921def_0_105"/>
          <p:cNvSpPr txBox="1"/>
          <p:nvPr/>
        </p:nvSpPr>
        <p:spPr>
          <a:xfrm>
            <a:off x="34275" y="4466550"/>
            <a:ext cx="271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¿TENÉS VIDA SOCIAL?</a:t>
            </a:r>
            <a:endParaRPr b="0" i="0" sz="1400" u="none" cap="none" strike="noStrike">
              <a:solidFill>
                <a:schemeClr val="lt1"/>
              </a:solidFill>
              <a:latin typeface="Source Sans Pro"/>
              <a:ea typeface="Source Sans Pro"/>
              <a:cs typeface="Source Sans Pro"/>
              <a:sym typeface="Source Sans Pro"/>
            </a:endParaRPr>
          </a:p>
        </p:txBody>
      </p:sp>
      <p:sp>
        <p:nvSpPr>
          <p:cNvPr id="269" name="Google Shape;269;g1237e921def_0_105"/>
          <p:cNvSpPr txBox="1"/>
          <p:nvPr/>
        </p:nvSpPr>
        <p:spPr>
          <a:xfrm>
            <a:off x="2103975" y="276500"/>
            <a:ext cx="66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DEBERÍA HABER ESPERADO A TERMINAR LA CARRERA PARA BUSCAR A LA BEBE</a:t>
            </a:r>
            <a:endParaRPr b="0" i="0" sz="1400" u="none" cap="none" strike="noStrike">
              <a:solidFill>
                <a:schemeClr val="lt1"/>
              </a:solidFill>
              <a:latin typeface="Source Sans Pro"/>
              <a:ea typeface="Source Sans Pro"/>
              <a:cs typeface="Source Sans Pro"/>
              <a:sym typeface="Source Sans Pro"/>
            </a:endParaRPr>
          </a:p>
        </p:txBody>
      </p:sp>
      <p:sp>
        <p:nvSpPr>
          <p:cNvPr id="270" name="Google Shape;270;g1237e921def_0_105"/>
          <p:cNvSpPr txBox="1"/>
          <p:nvPr/>
        </p:nvSpPr>
        <p:spPr>
          <a:xfrm>
            <a:off x="8249375" y="63925"/>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NO SÉ SI SER MADRE SEA PARA MÍ</a:t>
            </a:r>
            <a:endParaRPr b="0" i="0" sz="1400" u="none" cap="none" strike="noStrike">
              <a:solidFill>
                <a:schemeClr val="lt1"/>
              </a:solidFill>
              <a:latin typeface="Source Sans Pro"/>
              <a:ea typeface="Source Sans Pro"/>
              <a:cs typeface="Source Sans Pro"/>
              <a:sym typeface="Source Sans Pro"/>
            </a:endParaRPr>
          </a:p>
        </p:txBody>
      </p:sp>
      <p:sp>
        <p:nvSpPr>
          <p:cNvPr id="271" name="Google Shape;271;g1237e921def_0_105"/>
          <p:cNvSpPr txBox="1"/>
          <p:nvPr/>
        </p:nvSpPr>
        <p:spPr>
          <a:xfrm>
            <a:off x="6351475" y="934087"/>
            <a:ext cx="287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NECESITO UNA AMIGA</a:t>
            </a:r>
            <a:endParaRPr b="0" i="0" sz="1400" u="none" cap="none" strike="noStrike">
              <a:solidFill>
                <a:schemeClr val="lt1"/>
              </a:solidFill>
              <a:latin typeface="Source Sans Pro"/>
              <a:ea typeface="Source Sans Pro"/>
              <a:cs typeface="Source Sans Pro"/>
              <a:sym typeface="Source Sans Pro"/>
            </a:endParaRPr>
          </a:p>
        </p:txBody>
      </p:sp>
      <p:sp>
        <p:nvSpPr>
          <p:cNvPr id="272" name="Google Shape;272;g1237e921def_0_105"/>
          <p:cNvSpPr txBox="1"/>
          <p:nvPr/>
        </p:nvSpPr>
        <p:spPr>
          <a:xfrm>
            <a:off x="8834075" y="2476913"/>
            <a:ext cx="275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TODAS TIENEN AMIGAS MENOS YO</a:t>
            </a:r>
            <a:endParaRPr b="0" i="0" sz="1400" u="none" cap="none" strike="noStrike">
              <a:solidFill>
                <a:schemeClr val="lt1"/>
              </a:solidFill>
              <a:latin typeface="Source Sans Pro"/>
              <a:ea typeface="Source Sans Pro"/>
              <a:cs typeface="Source Sans Pro"/>
              <a:sym typeface="Source Sans Pro"/>
            </a:endParaRPr>
          </a:p>
        </p:txBody>
      </p:sp>
      <p:sp>
        <p:nvSpPr>
          <p:cNvPr id="273" name="Google Shape;273;g1237e921def_0_105"/>
          <p:cNvSpPr txBox="1"/>
          <p:nvPr/>
        </p:nvSpPr>
        <p:spPr>
          <a:xfrm>
            <a:off x="9503625" y="1629500"/>
            <a:ext cx="255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PACIENTES SUFRIENDO SOLOS</a:t>
            </a:r>
            <a:endParaRPr b="0" i="0" sz="1400" u="none" cap="none" strike="noStrike">
              <a:solidFill>
                <a:schemeClr val="lt1"/>
              </a:solidFill>
              <a:latin typeface="Source Sans Pro"/>
              <a:ea typeface="Source Sans Pro"/>
              <a:cs typeface="Source Sans Pro"/>
              <a:sym typeface="Source Sans Pro"/>
            </a:endParaRPr>
          </a:p>
        </p:txBody>
      </p:sp>
      <p:sp>
        <p:nvSpPr>
          <p:cNvPr id="274" name="Google Shape;274;g1237e921def_0_105"/>
          <p:cNvSpPr txBox="1"/>
          <p:nvPr/>
        </p:nvSpPr>
        <p:spPr>
          <a:xfrm>
            <a:off x="8008825" y="3426963"/>
            <a:ext cx="408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MUJERES INTERESANTES QUE QUISIERA CONOCER</a:t>
            </a:r>
            <a:endParaRPr b="0" i="0" sz="1400" u="none" cap="none" strike="noStrike">
              <a:solidFill>
                <a:schemeClr val="lt1"/>
              </a:solidFill>
              <a:latin typeface="Source Sans Pro"/>
              <a:ea typeface="Source Sans Pro"/>
              <a:cs typeface="Source Sans Pro"/>
              <a:sym typeface="Source Sans Pro"/>
            </a:endParaRPr>
          </a:p>
        </p:txBody>
      </p:sp>
      <p:graphicFrame>
        <p:nvGraphicFramePr>
          <p:cNvPr id="275" name="Google Shape;275;g1237e921def_0_105"/>
          <p:cNvGraphicFramePr/>
          <p:nvPr/>
        </p:nvGraphicFramePr>
        <p:xfrm>
          <a:off x="0" y="5666475"/>
          <a:ext cx="3000000" cy="3000000"/>
        </p:xfrm>
        <a:graphic>
          <a:graphicData uri="http://schemas.openxmlformats.org/drawingml/2006/table">
            <a:tbl>
              <a:tblPr>
                <a:noFill/>
                <a:tableStyleId>{314CF18A-FF2F-4F14-B4C4-E66C4E464F4D}</a:tableStyleId>
              </a:tblPr>
              <a:tblGrid>
                <a:gridCol w="6274925"/>
                <a:gridCol w="5917075"/>
              </a:tblGrid>
              <a:tr h="354925">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solidFill>
                            <a:srgbClr val="9B6BF2"/>
                          </a:solidFill>
                        </a:rPr>
                        <a:t>ESFUERZOS</a:t>
                      </a:r>
                      <a:endParaRPr b="1" sz="1600" u="none" cap="none" strike="noStrike">
                        <a:solidFill>
                          <a:srgbClr val="9B6BF2"/>
                        </a:solidFill>
                      </a:endParaRPr>
                    </a:p>
                  </a:txBody>
                  <a:tcPr marT="91425" marB="91425" marR="91425" marL="91425" anchor="ctr">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solidFill>
                            <a:srgbClr val="9B6BF2"/>
                          </a:solidFill>
                        </a:rPr>
                        <a:t>RESULTADOS</a:t>
                      </a:r>
                      <a:endParaRPr b="1" sz="1600" u="none" cap="none" strike="noStrike">
                        <a:solidFill>
                          <a:srgbClr val="9B6BF2"/>
                        </a:solidFill>
                      </a:endParaRPr>
                    </a:p>
                  </a:txBody>
                  <a:tcPr marT="91425" marB="91425" marR="91425" marL="91425" anchor="ctr">
                    <a:solidFill>
                      <a:schemeClr val="lt1"/>
                    </a:solidFill>
                  </a:tcPr>
                </a:tc>
              </a:tr>
              <a:tr h="764850">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LO QUIERE TODO YA! Y AUNQUE SEA JOVEN ESTÁ SEGURA DE PODER LOGRARLO.</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POR MÁS BUENA ACTITUD QUE TENGA LA VIDA ES DURA PARA UNA MUJER Y MÁS AÚN SIENDO MADRE.</a:t>
                      </a:r>
                      <a:endParaRPr sz="1400" u="none" cap="none" strike="noStrike">
                        <a:latin typeface="Source Sans Pro"/>
                        <a:ea typeface="Source Sans Pro"/>
                        <a:cs typeface="Source Sans Pro"/>
                        <a:sym typeface="Source Sans Pro"/>
                      </a:endParaRPr>
                    </a:p>
                  </a:txBody>
                  <a:tcPr marT="91425" marB="91425" marR="91425" marL="91425"/>
                </a:tc>
              </a:tr>
            </a:tbl>
          </a:graphicData>
        </a:graphic>
      </p:graphicFrame>
      <p:sp>
        <p:nvSpPr>
          <p:cNvPr id="276" name="Google Shape;276;g1237e921def_0_105"/>
          <p:cNvSpPr txBox="1"/>
          <p:nvPr/>
        </p:nvSpPr>
        <p:spPr>
          <a:xfrm>
            <a:off x="6700525" y="4357450"/>
            <a:ext cx="130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BUSCA AMIGAS </a:t>
            </a:r>
            <a:endParaRPr b="0" i="0" sz="1400" u="none" cap="none" strike="noStrike">
              <a:solidFill>
                <a:schemeClr val="lt1"/>
              </a:solidFill>
              <a:latin typeface="Source Sans Pro"/>
              <a:ea typeface="Source Sans Pro"/>
              <a:cs typeface="Source Sans Pro"/>
              <a:sym typeface="Source Sans Pro"/>
            </a:endParaRPr>
          </a:p>
        </p:txBody>
      </p:sp>
      <p:sp>
        <p:nvSpPr>
          <p:cNvPr id="277" name="Google Shape;277;g1237e921def_0_105"/>
          <p:cNvSpPr txBox="1"/>
          <p:nvPr/>
        </p:nvSpPr>
        <p:spPr>
          <a:xfrm>
            <a:off x="9503625" y="4158438"/>
            <a:ext cx="235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¿CÓMO PUEDEN CON TODO?</a:t>
            </a:r>
            <a:endParaRPr b="0" i="0" sz="1400" u="none" cap="none" strike="noStrike">
              <a:solidFill>
                <a:schemeClr val="lt1"/>
              </a:solidFill>
              <a:latin typeface="Source Sans Pro"/>
              <a:ea typeface="Source Sans Pro"/>
              <a:cs typeface="Source Sans Pro"/>
              <a:sym typeface="Source Sans Pro"/>
            </a:endParaRPr>
          </a:p>
        </p:txBody>
      </p:sp>
      <p:sp>
        <p:nvSpPr>
          <p:cNvPr id="278" name="Google Shape;278;g1237e921def_0_105"/>
          <p:cNvSpPr txBox="1"/>
          <p:nvPr/>
        </p:nvSpPr>
        <p:spPr>
          <a:xfrm>
            <a:off x="6636300" y="4997588"/>
            <a:ext cx="372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LES VOY A DEMOSTRAR QUE PUEDO CON TODO</a:t>
            </a:r>
            <a:endParaRPr b="0" i="0" sz="1400" u="none" cap="none" strike="noStrike">
              <a:solidFill>
                <a:schemeClr val="lt1"/>
              </a:solidFill>
              <a:latin typeface="Source Sans Pro"/>
              <a:ea typeface="Source Sans Pro"/>
              <a:cs typeface="Source Sans Pro"/>
              <a:sym typeface="Source Sans Pro"/>
            </a:endParaRPr>
          </a:p>
        </p:txBody>
      </p:sp>
      <p:sp>
        <p:nvSpPr>
          <p:cNvPr id="279" name="Google Shape;279;g1237e921def_0_105"/>
          <p:cNvSpPr txBox="1"/>
          <p:nvPr/>
        </p:nvSpPr>
        <p:spPr>
          <a:xfrm>
            <a:off x="6160675" y="1456325"/>
            <a:ext cx="32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Source Sans Pro"/>
                <a:ea typeface="Source Sans Pro"/>
                <a:cs typeface="Source Sans Pro"/>
                <a:sym typeface="Source Sans Pro"/>
              </a:rPr>
              <a:t>SI ELLAS PUEDEN, YO TAMBIÉN</a:t>
            </a:r>
            <a:endParaRPr b="0" i="0" sz="1400" u="none" cap="none" strike="noStrike">
              <a:solidFill>
                <a:schemeClr val="lt1"/>
              </a:solidFill>
              <a:latin typeface="Source Sans Pro"/>
              <a:ea typeface="Source Sans Pro"/>
              <a:cs typeface="Source Sans Pro"/>
              <a:sym typeface="Source Sans Pro"/>
            </a:endParaRPr>
          </a:p>
        </p:txBody>
      </p:sp>
      <p:cxnSp>
        <p:nvCxnSpPr>
          <p:cNvPr id="280" name="Google Shape;280;g1237e921def_0_105"/>
          <p:cNvCxnSpPr>
            <a:endCxn id="255" idx="7"/>
          </p:cNvCxnSpPr>
          <p:nvPr/>
        </p:nvCxnSpPr>
        <p:spPr>
          <a:xfrm flipH="1">
            <a:off x="6688783" y="-130234"/>
            <a:ext cx="5484000" cy="3102300"/>
          </a:xfrm>
          <a:prstGeom prst="straightConnector1">
            <a:avLst/>
          </a:prstGeom>
          <a:noFill/>
          <a:ln cap="flat" cmpd="sng" w="9525">
            <a:solidFill>
              <a:schemeClr val="dk2"/>
            </a:solidFill>
            <a:prstDash val="solid"/>
            <a:round/>
            <a:headEnd len="sm" w="sm" type="none"/>
            <a:tailEnd len="sm" w="sm" type="none"/>
          </a:ln>
        </p:spPr>
      </p:cxnSp>
      <p:cxnSp>
        <p:nvCxnSpPr>
          <p:cNvPr id="281" name="Google Shape;281;g1237e921def_0_105"/>
          <p:cNvCxnSpPr/>
          <p:nvPr/>
        </p:nvCxnSpPr>
        <p:spPr>
          <a:xfrm>
            <a:off x="6830425" y="3510525"/>
            <a:ext cx="5373600" cy="2132400"/>
          </a:xfrm>
          <a:prstGeom prst="straightConnector1">
            <a:avLst/>
          </a:prstGeom>
          <a:noFill/>
          <a:ln cap="flat" cmpd="sng" w="9525">
            <a:solidFill>
              <a:schemeClr val="dk2"/>
            </a:solidFill>
            <a:prstDash val="solid"/>
            <a:round/>
            <a:headEnd len="sm" w="sm" type="none"/>
            <a:tailEnd len="sm" w="sm" type="none"/>
          </a:ln>
        </p:spPr>
      </p:cxnSp>
      <p:cxnSp>
        <p:nvCxnSpPr>
          <p:cNvPr id="282" name="Google Shape;282;g1237e921def_0_105"/>
          <p:cNvCxnSpPr/>
          <p:nvPr/>
        </p:nvCxnSpPr>
        <p:spPr>
          <a:xfrm>
            <a:off x="0" y="48475"/>
            <a:ext cx="5585700" cy="3126000"/>
          </a:xfrm>
          <a:prstGeom prst="straightConnector1">
            <a:avLst/>
          </a:prstGeom>
          <a:noFill/>
          <a:ln cap="flat" cmpd="sng" w="9525">
            <a:solidFill>
              <a:schemeClr val="dk2"/>
            </a:solidFill>
            <a:prstDash val="solid"/>
            <a:round/>
            <a:headEnd len="sm" w="sm" type="none"/>
            <a:tailEnd len="sm" w="sm" type="none"/>
          </a:ln>
        </p:spPr>
      </p:cxnSp>
      <p:cxnSp>
        <p:nvCxnSpPr>
          <p:cNvPr id="283" name="Google Shape;283;g1237e921def_0_105"/>
          <p:cNvCxnSpPr/>
          <p:nvPr/>
        </p:nvCxnSpPr>
        <p:spPr>
          <a:xfrm flipH="1" rot="10800000">
            <a:off x="24225" y="3513750"/>
            <a:ext cx="5537400" cy="2144700"/>
          </a:xfrm>
          <a:prstGeom prst="straightConnector1">
            <a:avLst/>
          </a:prstGeom>
          <a:noFill/>
          <a:ln cap="flat" cmpd="sng" w="9525">
            <a:solidFill>
              <a:schemeClr val="dk2"/>
            </a:solidFill>
            <a:prstDash val="solid"/>
            <a:round/>
            <a:headEnd len="sm" w="sm" type="none"/>
            <a:tailEnd len="sm" w="sm" type="none"/>
          </a:ln>
        </p:spPr>
      </p:cxnSp>
      <p:sp>
        <p:nvSpPr>
          <p:cNvPr id="284" name="Google Shape;284;g1237e921def_0_105"/>
          <p:cNvSpPr/>
          <p:nvPr/>
        </p:nvSpPr>
        <p:spPr>
          <a:xfrm>
            <a:off x="6353388" y="2992225"/>
            <a:ext cx="180300" cy="1983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237e921def_0_105"/>
          <p:cNvSpPr/>
          <p:nvPr/>
        </p:nvSpPr>
        <p:spPr>
          <a:xfrm flipH="1" rot="10800000">
            <a:off x="6372000" y="-882012"/>
            <a:ext cx="264300" cy="198300"/>
          </a:xfrm>
          <a:prstGeom prst="blockArc">
            <a:avLst>
              <a:gd fmla="val 10800000" name="adj1"/>
              <a:gd fmla="val 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237e921def_0_105"/>
          <p:cNvSpPr/>
          <p:nvPr/>
        </p:nvSpPr>
        <p:spPr>
          <a:xfrm>
            <a:off x="5499088" y="3028313"/>
            <a:ext cx="180300" cy="400200"/>
          </a:xfrm>
          <a:prstGeom prst="mo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237e921def_0_105"/>
          <p:cNvSpPr/>
          <p:nvPr/>
        </p:nvSpPr>
        <p:spPr>
          <a:xfrm rot="-5400000">
            <a:off x="6063875" y="3365850"/>
            <a:ext cx="264300" cy="318000"/>
          </a:xfrm>
          <a:prstGeom prst="mo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237e921def_0_105"/>
          <p:cNvSpPr/>
          <p:nvPr/>
        </p:nvSpPr>
        <p:spPr>
          <a:xfrm>
            <a:off x="5879388" y="2992238"/>
            <a:ext cx="180300" cy="1983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237e921def_0_105"/>
          <p:cNvSpPr/>
          <p:nvPr/>
        </p:nvSpPr>
        <p:spPr>
          <a:xfrm flipH="1">
            <a:off x="6712638" y="3034863"/>
            <a:ext cx="180300" cy="400200"/>
          </a:xfrm>
          <a:prstGeom prst="moon">
            <a:avLst>
              <a:gd fmla="val 50000" name="adj"/>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237e921def_0_141"/>
          <p:cNvSpPr txBox="1"/>
          <p:nvPr/>
        </p:nvSpPr>
        <p:spPr>
          <a:xfrm>
            <a:off x="108000" y="0"/>
            <a:ext cx="12084000" cy="715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900FF"/>
                </a:solidFill>
                <a:latin typeface="Source Sans Pro"/>
                <a:ea typeface="Source Sans Pro"/>
                <a:cs typeface="Source Sans Pro"/>
                <a:sym typeface="Source Sans Pro"/>
              </a:rPr>
              <a:t>E</a:t>
            </a:r>
            <a:r>
              <a:rPr b="1" lang="es-MX" sz="3000">
                <a:solidFill>
                  <a:srgbClr val="9900FF"/>
                </a:solidFill>
                <a:latin typeface="Source Sans Pro"/>
                <a:ea typeface="Source Sans Pro"/>
                <a:cs typeface="Source Sans Pro"/>
                <a:sym typeface="Source Sans Pro"/>
              </a:rPr>
              <a:t>ntrevistas</a:t>
            </a:r>
            <a:endParaRPr b="1" i="0" sz="3000" cap="none" strike="noStrike">
              <a:solidFill>
                <a:srgbClr val="9900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3000"/>
              <a:buFont typeface="Arial"/>
              <a:buNone/>
            </a:pPr>
            <a:r>
              <a:rPr b="0" i="0" lang="es-MX" sz="1600" u="none" cap="none" strike="noStrike">
                <a:solidFill>
                  <a:schemeClr val="dk1"/>
                </a:solidFill>
                <a:latin typeface="Source Sans Pro"/>
                <a:ea typeface="Source Sans Pro"/>
                <a:cs typeface="Source Sans Pro"/>
                <a:sym typeface="Source Sans Pro"/>
              </a:rPr>
              <a:t>Realizaremos entrevistas a posibles usuarias. En este caso buscamos madres que busquen entablar una amistad y que por diversas cuestiones referidas a la maternidad no han logrado tener o mantener ese vínculo afectivo.Indagaremos sobre cómo les ha afectado la maternidad a nivel social y qué es lo que buscan en una app.</a:t>
            </a:r>
            <a:endParaRPr b="0" i="0"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3000"/>
              <a:buFont typeface="Arial"/>
              <a:buNone/>
            </a:pPr>
            <a:r>
              <a:t/>
            </a:r>
            <a:endParaRPr sz="1600">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3000"/>
              <a:buFont typeface="Arial"/>
              <a:buNone/>
            </a:pPr>
            <a:r>
              <a:rPr b="0" i="0" lang="es-MX" sz="1600" u="none" cap="none" strike="noStrike">
                <a:solidFill>
                  <a:schemeClr val="dk1"/>
                </a:solidFill>
                <a:latin typeface="Source Sans Pro SemiBold"/>
                <a:ea typeface="Source Sans Pro SemiBold"/>
                <a:cs typeface="Source Sans Pro SemiBold"/>
                <a:sym typeface="Source Sans Pro SemiBold"/>
              </a:rPr>
              <a:t>P</a:t>
            </a:r>
            <a:r>
              <a:rPr lang="es-MX" sz="1600">
                <a:solidFill>
                  <a:schemeClr val="dk1"/>
                </a:solidFill>
                <a:latin typeface="Source Sans Pro SemiBold"/>
                <a:ea typeface="Source Sans Pro SemiBold"/>
                <a:cs typeface="Source Sans Pro SemiBold"/>
                <a:sym typeface="Source Sans Pro SemiBold"/>
              </a:rPr>
              <a:t>reguntas realizadas</a:t>
            </a:r>
            <a:endParaRPr b="1" sz="1600">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b="0" i="0" lang="es-MX" sz="1600" u="none" cap="none" strike="noStrike">
                <a:solidFill>
                  <a:schemeClr val="dk2"/>
                </a:solidFill>
                <a:latin typeface="Source Sans Pro"/>
                <a:ea typeface="Source Sans Pro"/>
                <a:cs typeface="Source Sans Pro"/>
                <a:sym typeface="Source Sans Pro"/>
              </a:rPr>
              <a:t>¿C</a:t>
            </a:r>
            <a:r>
              <a:rPr lang="es-MX" sz="1600">
                <a:solidFill>
                  <a:schemeClr val="dk2"/>
                </a:solidFill>
                <a:latin typeface="Source Sans Pro"/>
                <a:ea typeface="Source Sans Pro"/>
                <a:cs typeface="Source Sans Pro"/>
                <a:sym typeface="Source Sans Pro"/>
              </a:rPr>
              <a:t>uántos años tenés?</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¿A qué te dedicas?</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¿Cuántos hijos tenés?</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¿Cómo te afectó a nivel emocional la maternidad?</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¿Cómo te afectó a nivel social la maternidad?</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¿Crees que es importante el contacto con otras madres?</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¿Usas alguna red social?  ¿cuál? ¿por qué?</a:t>
            </a:r>
            <a:endParaRPr b="0" i="0" sz="1600" u="none" cap="none" strike="noStrike">
              <a:solidFill>
                <a:schemeClr val="dk2"/>
              </a:solidFill>
              <a:latin typeface="Source Sans Pro"/>
              <a:ea typeface="Source Sans Pro"/>
              <a:cs typeface="Source Sans Pro"/>
              <a:sym typeface="Source Sans Pro"/>
            </a:endParaRPr>
          </a:p>
          <a:p>
            <a:pPr indent="-269240" lvl="0" marL="457200" marR="0" rtl="0" algn="l">
              <a:lnSpc>
                <a:spcPct val="100000"/>
              </a:lnSpc>
              <a:spcBef>
                <a:spcPts val="0"/>
              </a:spcBef>
              <a:spcAft>
                <a:spcPts val="0"/>
              </a:spcAft>
              <a:buClr>
                <a:schemeClr val="dk2"/>
              </a:buClr>
              <a:buSzPts val="640"/>
              <a:buFont typeface="Source Sans Pro"/>
              <a:buChar char="●"/>
            </a:pPr>
            <a:r>
              <a:rPr lang="es-MX" sz="1600">
                <a:solidFill>
                  <a:schemeClr val="dk2"/>
                </a:solidFill>
                <a:latin typeface="Source Sans Pro"/>
                <a:ea typeface="Source Sans Pro"/>
                <a:cs typeface="Source Sans Pro"/>
                <a:sym typeface="Source Sans Pro"/>
              </a:rPr>
              <a:t>¿Qué te gustaría mejorar en ese tipo de aplicaciones?</a:t>
            </a:r>
            <a:endParaRPr b="0" i="0" sz="16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3000"/>
              <a:buFont typeface="Arial"/>
              <a:buNone/>
            </a:pPr>
            <a:r>
              <a:t/>
            </a:r>
            <a:endParaRPr b="1" i="0" sz="3000" u="sng" cap="none" strike="noStrike">
              <a:solidFill>
                <a:srgbClr val="9900FF"/>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440"/>
              <a:buFont typeface="Arial"/>
              <a:buNone/>
            </a:pPr>
            <a:r>
              <a:rPr b="0" i="0" lang="es-MX" sz="1600" u="none" cap="none" strike="noStrike">
                <a:solidFill>
                  <a:schemeClr val="dk1"/>
                </a:solidFill>
                <a:latin typeface="Source Sans Pro"/>
                <a:ea typeface="Source Sans Pro"/>
                <a:cs typeface="Source Sans Pro"/>
                <a:sym typeface="Source Sans Pro"/>
              </a:rPr>
              <a:t>Podemos decir sin lugar a dudas que hemos validado nuestra protopersona. Hemos corroborado </a:t>
            </a:r>
            <a:r>
              <a:rPr lang="es-MX" sz="1600">
                <a:solidFill>
                  <a:schemeClr val="dk1"/>
                </a:solidFill>
                <a:latin typeface="Source Sans Pro"/>
                <a:ea typeface="Source Sans Pro"/>
                <a:cs typeface="Source Sans Pro"/>
                <a:sym typeface="Source Sans Pro"/>
              </a:rPr>
              <a:t>cuán</a:t>
            </a:r>
            <a:r>
              <a:rPr b="0" i="0" lang="es-MX" sz="1600" u="none" cap="none" strike="noStrike">
                <a:solidFill>
                  <a:schemeClr val="dk1"/>
                </a:solidFill>
                <a:latin typeface="Source Sans Pro"/>
                <a:ea typeface="Source Sans Pro"/>
                <a:cs typeface="Source Sans Pro"/>
                <a:sym typeface="Source Sans Pro"/>
              </a:rPr>
              <a:t> importante son los lazos entre mujeres al momento de enfrentarse a la maternidad. </a:t>
            </a:r>
            <a:endParaRPr b="0" i="0"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440"/>
              <a:buFont typeface="Arial"/>
              <a:buNone/>
            </a:pPr>
            <a:r>
              <a:rPr b="0" i="0" lang="es-MX" sz="1600" u="none" cap="none" strike="noStrike">
                <a:solidFill>
                  <a:schemeClr val="dk1"/>
                </a:solidFill>
                <a:latin typeface="Source Sans Pro"/>
                <a:ea typeface="Source Sans Pro"/>
                <a:cs typeface="Source Sans Pro"/>
                <a:sym typeface="Source Sans Pro"/>
              </a:rPr>
              <a:t>Si bien, no todas las entrevistadas han pasado por el embarazo o el puerperio de la misma manera coinciden completamente en que el apoyo es sumamente importante y que es complicado conectar con otra madre.De hecho han llegado a solicitar una app como la nuestra, ya que les ahorraría tiempo. les sería más fácil y de suma utilidad.</a:t>
            </a:r>
            <a:endParaRPr b="0" i="0" sz="16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440"/>
              <a:buFont typeface="Arial"/>
              <a:buNone/>
            </a:pPr>
            <a:r>
              <a:rPr b="0" i="0" lang="es-MX" sz="1600" u="none" cap="none" strike="noStrike">
                <a:solidFill>
                  <a:srgbClr val="9900FF"/>
                </a:solidFill>
                <a:latin typeface="Arial"/>
                <a:ea typeface="Arial"/>
                <a:cs typeface="Arial"/>
                <a:sym typeface="Arial"/>
              </a:rPr>
              <a:t>Link a las entrevistas </a:t>
            </a:r>
            <a:r>
              <a:rPr b="0" i="0" lang="es-MX" sz="1600" u="sng" cap="none" strike="noStrike">
                <a:solidFill>
                  <a:srgbClr val="9900FF"/>
                </a:solidFill>
                <a:latin typeface="Arial"/>
                <a:ea typeface="Arial"/>
                <a:cs typeface="Arial"/>
                <a:sym typeface="Arial"/>
                <a:hlinkClick r:id="rId3">
                  <a:extLst>
                    <a:ext uri="{A12FA001-AC4F-418D-AE19-62706E023703}">
                      <ahyp:hlinkClr val="tx"/>
                    </a:ext>
                  </a:extLst>
                </a:hlinkClick>
              </a:rPr>
              <a:t>https://docs.google.com/spreadsheets/d/1l06ddGAJwwIJpKi6uvmrA0Atdgjxoi6U/edit?usp=sharing&amp;ouid=109868399550126916518&amp;rtpof=true&amp;sd=true</a:t>
            </a:r>
            <a:endParaRPr b="0" i="0" sz="1600" u="none" cap="none" strike="noStrike">
              <a:solidFill>
                <a:srgbClr val="99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600" u="none" cap="none" strike="noStrike">
              <a:solidFill>
                <a:srgbClr val="000000"/>
              </a:solidFill>
              <a:latin typeface="Source Sans Pro"/>
              <a:ea typeface="Source Sans Pro"/>
              <a:cs typeface="Source Sans Pro"/>
              <a:sym typeface="Source Sans Pro"/>
            </a:endParaRPr>
          </a:p>
        </p:txBody>
      </p:sp>
      <p:sp>
        <p:nvSpPr>
          <p:cNvPr id="295" name="Google Shape;295;g1237e921def_0_141"/>
          <p:cNvSpPr txBox="1"/>
          <p:nvPr/>
        </p:nvSpPr>
        <p:spPr>
          <a:xfrm>
            <a:off x="229500" y="3375000"/>
            <a:ext cx="1196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237e921def_0_141"/>
          <p:cNvSpPr txBox="1"/>
          <p:nvPr/>
        </p:nvSpPr>
        <p:spPr>
          <a:xfrm>
            <a:off x="0" y="3873950"/>
            <a:ext cx="12192000" cy="6465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rial"/>
              <a:buNone/>
            </a:pPr>
            <a:r>
              <a:rPr b="1" lang="es-MX" sz="3000">
                <a:solidFill>
                  <a:schemeClr val="lt1"/>
                </a:solidFill>
                <a:latin typeface="Source Sans Pro"/>
                <a:ea typeface="Source Sans Pro"/>
                <a:cs typeface="Source Sans Pro"/>
                <a:sym typeface="Source Sans Pro"/>
              </a:rPr>
              <a:t>  </a:t>
            </a:r>
            <a:r>
              <a:rPr b="1" i="0" lang="es-MX" sz="3000" u="none" cap="none" strike="noStrike">
                <a:solidFill>
                  <a:schemeClr val="lt1"/>
                </a:solidFill>
                <a:latin typeface="Source Sans Pro"/>
                <a:ea typeface="Source Sans Pro"/>
                <a:cs typeface="Source Sans Pro"/>
                <a:sym typeface="Source Sans Pro"/>
              </a:rPr>
              <a:t>C</a:t>
            </a:r>
            <a:r>
              <a:rPr b="1" lang="es-MX" sz="3000">
                <a:solidFill>
                  <a:schemeClr val="lt1"/>
                </a:solidFill>
                <a:latin typeface="Source Sans Pro"/>
                <a:ea typeface="Source Sans Pro"/>
                <a:cs typeface="Source Sans Pro"/>
                <a:sym typeface="Source Sans Pro"/>
              </a:rPr>
              <a:t>onclusiones</a:t>
            </a:r>
            <a:endParaRPr>
              <a:solidFill>
                <a:schemeClr val="lt1"/>
              </a:solidFill>
            </a:endParaRPr>
          </a:p>
        </p:txBody>
      </p:sp>
      <p:pic>
        <p:nvPicPr>
          <p:cNvPr id="297" name="Google Shape;297;g1237e921def_0_141"/>
          <p:cNvPicPr preferRelativeResize="0"/>
          <p:nvPr/>
        </p:nvPicPr>
        <p:blipFill rotWithShape="1">
          <a:blip r:embed="rId4">
            <a:alphaModFix/>
          </a:blip>
          <a:srcRect b="4990" l="0" r="-5898" t="-4990"/>
          <a:stretch/>
        </p:blipFill>
        <p:spPr>
          <a:xfrm>
            <a:off x="6223825" y="1650025"/>
            <a:ext cx="6387000" cy="2439599"/>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f3e053216c_1_0"/>
          <p:cNvPicPr preferRelativeResize="0"/>
          <p:nvPr/>
        </p:nvPicPr>
        <p:blipFill rotWithShape="1">
          <a:blip r:embed="rId3">
            <a:alphaModFix/>
          </a:blip>
          <a:srcRect b="0" l="0" r="0" t="0"/>
          <a:stretch/>
        </p:blipFill>
        <p:spPr>
          <a:xfrm>
            <a:off x="6152450" y="1919100"/>
            <a:ext cx="6039552" cy="4938899"/>
          </a:xfrm>
          <a:prstGeom prst="rect">
            <a:avLst/>
          </a:prstGeom>
          <a:noFill/>
          <a:ln>
            <a:noFill/>
          </a:ln>
        </p:spPr>
      </p:pic>
      <p:sp>
        <p:nvSpPr>
          <p:cNvPr id="303" name="Google Shape;303;gf3e053216c_1_0"/>
          <p:cNvSpPr txBox="1"/>
          <p:nvPr>
            <p:ph idx="4294967295" type="body"/>
          </p:nvPr>
        </p:nvSpPr>
        <p:spPr>
          <a:xfrm>
            <a:off x="160150" y="1328700"/>
            <a:ext cx="6726000" cy="52626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0000"/>
              </a:lnSpc>
              <a:spcBef>
                <a:spcPts val="1000"/>
              </a:spcBef>
              <a:spcAft>
                <a:spcPts val="0"/>
              </a:spcAft>
              <a:buClr>
                <a:schemeClr val="dk1"/>
              </a:buClr>
              <a:buSzPts val="792"/>
              <a:buFont typeface="Arial"/>
              <a:buNone/>
            </a:pPr>
            <a:r>
              <a:rPr b="1" lang="es-MX" sz="5761">
                <a:solidFill>
                  <a:srgbClr val="9900FF"/>
                </a:solidFill>
                <a:latin typeface="Source Sans Pro"/>
                <a:ea typeface="Source Sans Pro"/>
                <a:cs typeface="Source Sans Pro"/>
                <a:sym typeface="Source Sans Pro"/>
              </a:rPr>
              <a:t>P</a:t>
            </a:r>
            <a:r>
              <a:rPr b="1" lang="es-MX" sz="5761">
                <a:solidFill>
                  <a:srgbClr val="9900FF"/>
                </a:solidFill>
                <a:latin typeface="Source Sans Pro"/>
                <a:ea typeface="Source Sans Pro"/>
                <a:cs typeface="Source Sans Pro"/>
                <a:sym typeface="Source Sans Pro"/>
              </a:rPr>
              <a:t>unto de vista de María</a:t>
            </a:r>
            <a:r>
              <a:rPr b="1" lang="es-MX" sz="5761">
                <a:solidFill>
                  <a:srgbClr val="9900FF"/>
                </a:solidFill>
                <a:latin typeface="Source Sans Pro"/>
                <a:ea typeface="Source Sans Pro"/>
                <a:cs typeface="Source Sans Pro"/>
                <a:sym typeface="Source Sans Pro"/>
              </a:rPr>
              <a:t> (POV) </a:t>
            </a:r>
            <a:endParaRPr b="1" sz="5761">
              <a:solidFill>
                <a:srgbClr val="9900FF"/>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72000"/>
              <a:buFont typeface="Arial"/>
              <a:buNone/>
            </a:pPr>
            <a:r>
              <a:rPr lang="es-MX" sz="2000">
                <a:solidFill>
                  <a:schemeClr val="dk1"/>
                </a:solidFill>
                <a:latin typeface="Source Sans Pro"/>
                <a:ea typeface="Source Sans Pro"/>
                <a:cs typeface="Source Sans Pro"/>
                <a:sym typeface="Source Sans Pro"/>
              </a:rPr>
              <a:t> </a:t>
            </a:r>
            <a:r>
              <a:rPr lang="es-MX" sz="2900">
                <a:solidFill>
                  <a:schemeClr val="dk1"/>
                </a:solidFill>
                <a:latin typeface="Source Sans Pro"/>
                <a:ea typeface="Source Sans Pro"/>
                <a:cs typeface="Source Sans Pro"/>
                <a:sym typeface="Source Sans Pro"/>
              </a:rPr>
              <a:t> </a:t>
            </a:r>
            <a:r>
              <a:rPr lang="es-MX" sz="3250">
                <a:solidFill>
                  <a:schemeClr val="dk1"/>
                </a:solidFill>
                <a:latin typeface="Source Sans Pro"/>
                <a:ea typeface="Source Sans Pro"/>
                <a:cs typeface="Source Sans Pro"/>
                <a:sym typeface="Source Sans Pro"/>
              </a:rPr>
              <a:t>María es una mujer positiva,estudia enfermería y recientemente ha tenido un bebé</a:t>
            </a:r>
            <a:r>
              <a:rPr lang="es-MX" sz="3250">
                <a:solidFill>
                  <a:schemeClr val="dk1"/>
                </a:solidFill>
                <a:latin typeface="Source Sans Pro"/>
                <a:ea typeface="Source Sans Pro"/>
                <a:cs typeface="Source Sans Pro"/>
                <a:sym typeface="Source Sans Pro"/>
              </a:rPr>
              <a:t>. </a:t>
            </a:r>
            <a:r>
              <a:rPr lang="es-MX" sz="3250">
                <a:solidFill>
                  <a:schemeClr val="dk1"/>
                </a:solidFill>
                <a:latin typeface="Source Sans Pro"/>
                <a:ea typeface="Source Sans Pro"/>
                <a:cs typeface="Source Sans Pro"/>
                <a:sym typeface="Source Sans Pro"/>
              </a:rPr>
              <a:t>Está</a:t>
            </a:r>
            <a:r>
              <a:rPr lang="es-MX" sz="3250">
                <a:solidFill>
                  <a:schemeClr val="dk1"/>
                </a:solidFill>
                <a:latin typeface="Source Sans Pro"/>
                <a:ea typeface="Source Sans Pro"/>
                <a:cs typeface="Source Sans Pro"/>
                <a:sym typeface="Source Sans Pro"/>
              </a:rPr>
              <a:t> teniendo una nueva experiencia, es una nueva etapa en su vida y aunque tenga todo el apoyo de su marido, está comenzando a sentirse un poco insegura, tiene pensamientos negativos y está llena de dudas. </a:t>
            </a:r>
            <a:endParaRPr sz="325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44307"/>
              <a:buFont typeface="Arial"/>
              <a:buNone/>
            </a:pPr>
            <a:r>
              <a:rPr lang="es-MX" sz="3250">
                <a:solidFill>
                  <a:schemeClr val="dk1"/>
                </a:solidFill>
                <a:latin typeface="Source Sans Pro"/>
                <a:ea typeface="Source Sans Pro"/>
                <a:cs typeface="Source Sans Pro"/>
                <a:sym typeface="Source Sans Pro"/>
              </a:rPr>
              <a:t>Su bebé llora y no sabe qué hacer, busca soluciones por internet, quiere salir corriendo al hospital, aún sabiendo que no es una emergencia, no logra separar su parte profesional de su nuevo rol de madre.Duda de su formación profesional, serán las hormonas?</a:t>
            </a:r>
            <a:endParaRPr sz="325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44304"/>
              <a:buFont typeface="Arial"/>
              <a:buNone/>
            </a:pPr>
            <a:r>
              <a:rPr lang="es-MX" sz="3250">
                <a:solidFill>
                  <a:schemeClr val="dk1"/>
                </a:solidFill>
                <a:latin typeface="Source Sans Pro"/>
                <a:ea typeface="Source Sans Pro"/>
                <a:cs typeface="Source Sans Pro"/>
                <a:sym typeface="Source Sans Pro"/>
              </a:rPr>
              <a:t> Ella necesita conectarse con otras mujeres que le cuenten la realidad de la maternidad, que la aconsejen y la contengan, saber que la maternidad es díficil para todas, que hay momentos de inmensa felicidad y también momentos de inmensa soledad, cansancio, y que llorar en la ducha es más común de lo que cree.</a:t>
            </a:r>
            <a:endParaRPr sz="325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44304"/>
              <a:buFont typeface="Arial"/>
              <a:buNone/>
            </a:pPr>
            <a:r>
              <a:rPr lang="es-MX" sz="3250">
                <a:solidFill>
                  <a:schemeClr val="dk1"/>
                </a:solidFill>
                <a:latin typeface="Source Sans Pro"/>
                <a:ea typeface="Source Sans Pro"/>
                <a:cs typeface="Source Sans Pro"/>
                <a:sym typeface="Source Sans Pro"/>
              </a:rPr>
              <a:t>Quiere volver a sentirse ella misma, recuperar su fuerza, sentirse comprendida y piensa que sola no puede.. </a:t>
            </a:r>
            <a:endParaRPr sz="325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44307"/>
              <a:buFont typeface="Arial"/>
              <a:buNone/>
            </a:pPr>
            <a:r>
              <a:t/>
            </a:r>
            <a:endParaRPr sz="325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Clr>
                <a:schemeClr val="dk1"/>
              </a:buClr>
              <a:buSzPct val="49230"/>
              <a:buFont typeface="Arial"/>
              <a:buNone/>
            </a:pPr>
            <a:r>
              <a:t/>
            </a:r>
            <a:endParaRPr sz="3250" u="sng">
              <a:solidFill>
                <a:schemeClr val="dk1"/>
              </a:solidFill>
            </a:endParaRPr>
          </a:p>
        </p:txBody>
      </p:sp>
      <p:sp>
        <p:nvSpPr>
          <p:cNvPr id="304" name="Google Shape;304;gf3e053216c_1_0"/>
          <p:cNvSpPr txBox="1"/>
          <p:nvPr/>
        </p:nvSpPr>
        <p:spPr>
          <a:xfrm>
            <a:off x="84675" y="0"/>
            <a:ext cx="12036900" cy="132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MX" sz="3000">
                <a:solidFill>
                  <a:srgbClr val="9900FF"/>
                </a:solidFill>
                <a:latin typeface="Source Sans Pro"/>
                <a:ea typeface="Source Sans Pro"/>
                <a:cs typeface="Source Sans Pro"/>
                <a:sym typeface="Source Sans Pro"/>
              </a:rPr>
              <a:t>U</a:t>
            </a:r>
            <a:r>
              <a:rPr b="1" lang="es-MX" sz="3000">
                <a:solidFill>
                  <a:srgbClr val="9900FF"/>
                </a:solidFill>
                <a:latin typeface="Source Sans Pro"/>
                <a:ea typeface="Source Sans Pro"/>
                <a:cs typeface="Source Sans Pro"/>
                <a:sym typeface="Source Sans Pro"/>
              </a:rPr>
              <a:t>ser persona</a:t>
            </a:r>
            <a:endParaRPr b="1" sz="3000">
              <a:solidFill>
                <a:srgbClr val="9900FF"/>
              </a:solidFill>
              <a:latin typeface="Source Sans Pro"/>
              <a:ea typeface="Source Sans Pro"/>
              <a:cs typeface="Source Sans Pro"/>
              <a:sym typeface="Source Sans Pro"/>
            </a:endParaRPr>
          </a:p>
          <a:p>
            <a:pPr indent="0" lvl="0" marL="0" rtl="0" algn="l">
              <a:spcBef>
                <a:spcPts val="1000"/>
              </a:spcBef>
              <a:spcAft>
                <a:spcPts val="0"/>
              </a:spcAft>
              <a:buNone/>
            </a:pPr>
            <a:r>
              <a:rPr lang="es-MX" sz="1800">
                <a:solidFill>
                  <a:schemeClr val="dk1"/>
                </a:solidFill>
                <a:latin typeface="Source Sans Pro"/>
                <a:ea typeface="Source Sans Pro"/>
                <a:cs typeface="Source Sans Pro"/>
                <a:sym typeface="Source Sans Pro"/>
              </a:rPr>
              <a:t> </a:t>
            </a:r>
            <a:r>
              <a:rPr lang="es-MX" sz="1800">
                <a:solidFill>
                  <a:schemeClr val="dk1"/>
                </a:solidFill>
                <a:latin typeface="Source Sans Pro"/>
                <a:ea typeface="Source Sans Pro"/>
                <a:cs typeface="Source Sans Pro"/>
                <a:sym typeface="Source Sans Pro"/>
              </a:rPr>
              <a:t>Para diseñar una buena experiencia para el usuario es necesario comprender sus sentimientos, pensamientos, expectativas y motivaciones, con dichos datos podemos tomar mejores decisiones y crear mejores productos</a:t>
            </a: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f3e053216c_1_20"/>
          <p:cNvPicPr preferRelativeResize="0"/>
          <p:nvPr/>
        </p:nvPicPr>
        <p:blipFill>
          <a:blip r:embed="rId3">
            <a:alphaModFix/>
          </a:blip>
          <a:stretch>
            <a:fillRect/>
          </a:stretch>
        </p:blipFill>
        <p:spPr>
          <a:xfrm>
            <a:off x="4659775" y="152400"/>
            <a:ext cx="7443331" cy="6553201"/>
          </a:xfrm>
          <a:prstGeom prst="rect">
            <a:avLst/>
          </a:prstGeom>
          <a:noFill/>
          <a:ln>
            <a:noFill/>
          </a:ln>
        </p:spPr>
      </p:pic>
      <p:sp>
        <p:nvSpPr>
          <p:cNvPr id="310" name="Google Shape;310;gf3e053216c_1_20"/>
          <p:cNvSpPr txBox="1"/>
          <p:nvPr/>
        </p:nvSpPr>
        <p:spPr>
          <a:xfrm>
            <a:off x="0" y="-121150"/>
            <a:ext cx="4786200" cy="827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b="1" lang="es-MX" sz="3000">
                <a:solidFill>
                  <a:srgbClr val="9900FF"/>
                </a:solidFill>
                <a:latin typeface="Source Sans Pro"/>
                <a:ea typeface="Source Sans Pro"/>
                <a:cs typeface="Source Sans Pro"/>
                <a:sym typeface="Source Sans Pro"/>
              </a:rPr>
              <a:t>Storytelling</a:t>
            </a:r>
            <a:endParaRPr b="1">
              <a:solidFill>
                <a:srgbClr val="9900FF"/>
              </a:solidFill>
              <a:latin typeface="Source Sans Pro"/>
              <a:ea typeface="Source Sans Pro"/>
              <a:cs typeface="Source Sans Pro"/>
              <a:sym typeface="Source Sans Pro"/>
            </a:endParaRPr>
          </a:p>
          <a:p>
            <a:pPr indent="0" lvl="0" marL="0" rtl="0" algn="l">
              <a:spcBef>
                <a:spcPts val="0"/>
              </a:spcBef>
              <a:spcAft>
                <a:spcPts val="0"/>
              </a:spcAft>
              <a:buNone/>
            </a:pPr>
            <a:r>
              <a:rPr lang="es-MX">
                <a:solidFill>
                  <a:schemeClr val="dk1"/>
                </a:solidFill>
                <a:latin typeface="Source Sans Pro"/>
                <a:ea typeface="Source Sans Pro"/>
                <a:cs typeface="Source Sans Pro"/>
                <a:sym typeface="Source Sans Pro"/>
              </a:rPr>
              <a:t>  </a:t>
            </a:r>
            <a:r>
              <a:rPr lang="es-MX" sz="1500">
                <a:solidFill>
                  <a:schemeClr val="dk1"/>
                </a:solidFill>
                <a:latin typeface="Source Sans Pro"/>
                <a:ea typeface="Source Sans Pro"/>
                <a:cs typeface="Source Sans Pro"/>
                <a:sym typeface="Source Sans Pro"/>
              </a:rPr>
              <a:t>Son las 3 de la mañana y María desvelada se levanta de su cama,sin hacer ruido para no despertar a su bebé. Ella ansiaba formar una familia,pero no se imaginaba que iba a ser tan duro.Es una de las muchas noches en las que llora en la ducha,come la comida fría,tiene la ropa con olor a vómito.Se mira al espejo  y no se reconoce.Piensa que es fracaso como madre, no puede calmar a la bebé, no sabe lo que le sucede a su hija..</a:t>
            </a:r>
            <a:endParaRPr sz="15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s-MX" sz="1500">
                <a:solidFill>
                  <a:schemeClr val="dk1"/>
                </a:solidFill>
                <a:latin typeface="Source Sans Pro"/>
                <a:ea typeface="Source Sans Pro"/>
                <a:cs typeface="Source Sans Pro"/>
                <a:sym typeface="Source Sans Pro"/>
              </a:rPr>
              <a:t>  A la tarde siguiente decide ir al parque porque necesita desesperadamente salir de su casa, ve una madre feliz con un recién nacido y otra niña mayor, se pregunta, Qué es lo que hago mal? Y le encantaría poder hablarle pero es muy vergonzosa</a:t>
            </a:r>
            <a:endParaRPr sz="15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s-MX" sz="1500">
                <a:solidFill>
                  <a:schemeClr val="dk1"/>
                </a:solidFill>
                <a:latin typeface="Source Sans Pro"/>
                <a:ea typeface="Source Sans Pro"/>
                <a:cs typeface="Source Sans Pro"/>
                <a:sym typeface="Source Sans Pro"/>
              </a:rPr>
              <a:t>  Otra noche desvelada, decide buscar ayuda porque no aguanta más la situación y conoce TRIBU, UNA APP PARA CONOCER MADRES EN SU MISMA SITUACIÓN Y CERCA DE SU CASA!!!! </a:t>
            </a:r>
            <a:endParaRPr sz="15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s-MX" sz="1500">
                <a:solidFill>
                  <a:schemeClr val="dk1"/>
                </a:solidFill>
                <a:latin typeface="Source Sans Pro"/>
                <a:ea typeface="Source Sans Pro"/>
                <a:cs typeface="Source Sans Pro"/>
                <a:sym typeface="Source Sans Pro"/>
              </a:rPr>
              <a:t>  Allí encuentra a la mujer del parque, chatean y deciden encontrarse.</a:t>
            </a:r>
            <a:endParaRPr sz="15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s-MX" sz="1500">
                <a:solidFill>
                  <a:schemeClr val="dk1"/>
                </a:solidFill>
                <a:latin typeface="Source Sans Pro"/>
                <a:ea typeface="Source Sans Pro"/>
                <a:cs typeface="Source Sans Pro"/>
                <a:sym typeface="Source Sans Pro"/>
              </a:rPr>
              <a:t>  María ahora está feliz! Al fin tiene una amiga que entiende a la perfección lo que a ella le sucede.Sonríe porque ahora sabe que lo que le sucede a ella le sucede a muchas.</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lang="es-MX" sz="3000">
                <a:solidFill>
                  <a:srgbClr val="9900FF"/>
                </a:solidFill>
                <a:latin typeface="Source Sans Pro"/>
                <a:ea typeface="Source Sans Pro"/>
                <a:cs typeface="Source Sans Pro"/>
                <a:sym typeface="Source Sans Pro"/>
              </a:rPr>
              <a:t>Storyboard</a:t>
            </a:r>
            <a:endParaRPr b="1">
              <a:solidFill>
                <a:srgbClr val="9900FF"/>
              </a:solidFill>
              <a:latin typeface="Source Sans Pro"/>
              <a:ea typeface="Source Sans Pro"/>
              <a:cs typeface="Source Sans Pro"/>
              <a:sym typeface="Source Sans Pro"/>
            </a:endParaRPr>
          </a:p>
          <a:p>
            <a:pPr indent="0" lvl="0" marL="0" rtl="0" algn="l">
              <a:spcBef>
                <a:spcPts val="0"/>
              </a:spcBef>
              <a:spcAft>
                <a:spcPts val="0"/>
              </a:spcAft>
              <a:buNone/>
            </a:pPr>
            <a:r>
              <a:rPr lang="es-MX" sz="1500">
                <a:solidFill>
                  <a:schemeClr val="dk1"/>
                </a:solidFill>
                <a:latin typeface="Source Sans Pro"/>
                <a:ea typeface="Source Sans Pro"/>
                <a:cs typeface="Source Sans Pro"/>
                <a:sym typeface="Source Sans Pro"/>
              </a:rPr>
              <a:t>Realizaremos un guión gráfico que nos ayudará de manera visual a interpretar la historia.</a:t>
            </a:r>
            <a:endParaRPr sz="1500">
              <a:solidFill>
                <a:schemeClr val="dk1"/>
              </a:solidFill>
              <a:latin typeface="Source Sans Pro"/>
              <a:ea typeface="Source Sans Pro"/>
              <a:cs typeface="Source Sans Pro"/>
              <a:sym typeface="Source Sans Pro"/>
            </a:endParaRPr>
          </a:p>
          <a:p>
            <a:pPr indent="0" lvl="0" marL="0" rtl="0" algn="l">
              <a:spcBef>
                <a:spcPts val="1000"/>
              </a:spcBef>
              <a:spcAft>
                <a:spcPts val="0"/>
              </a:spcAft>
              <a:buClr>
                <a:schemeClr val="dk1"/>
              </a:buClr>
              <a:buSzPts val="1600"/>
              <a:buFont typeface="Arial"/>
              <a:buNone/>
            </a:pPr>
            <a:r>
              <a:t/>
            </a:r>
            <a:endParaRPr sz="3000" u="sng">
              <a:solidFill>
                <a:schemeClr val="dk1"/>
              </a:solidFill>
            </a:endParaRPr>
          </a:p>
          <a:p>
            <a:pPr indent="0" lvl="0" marL="0" rtl="0" algn="l">
              <a:spcBef>
                <a:spcPts val="1000"/>
              </a:spcBef>
              <a:spcAft>
                <a:spcPts val="0"/>
              </a:spcAft>
              <a:buClr>
                <a:schemeClr val="dk1"/>
              </a:buClr>
              <a:buSzPts val="1600"/>
              <a:buFont typeface="Arial"/>
              <a:buNone/>
            </a:pPr>
            <a:r>
              <a:t/>
            </a:r>
            <a:endParaRPr sz="3000" u="sng">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3ae4e64bef_0_10"/>
          <p:cNvSpPr txBox="1"/>
          <p:nvPr/>
        </p:nvSpPr>
        <p:spPr>
          <a:xfrm>
            <a:off x="0" y="0"/>
            <a:ext cx="893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3000">
                <a:solidFill>
                  <a:srgbClr val="9B6BF2"/>
                </a:solidFill>
                <a:latin typeface="Source Sans Pro"/>
                <a:ea typeface="Source Sans Pro"/>
                <a:cs typeface="Source Sans Pro"/>
                <a:sym typeface="Source Sans Pro"/>
              </a:rPr>
              <a:t>M</a:t>
            </a:r>
            <a:r>
              <a:rPr b="1" lang="es-MX" sz="3000">
                <a:solidFill>
                  <a:srgbClr val="9B6BF2"/>
                </a:solidFill>
                <a:latin typeface="Source Sans Pro"/>
                <a:ea typeface="Source Sans Pro"/>
                <a:cs typeface="Source Sans Pro"/>
                <a:sym typeface="Source Sans Pro"/>
              </a:rPr>
              <a:t>ínimo producto viable</a:t>
            </a:r>
            <a:r>
              <a:rPr b="1" lang="es-MX" sz="3000">
                <a:solidFill>
                  <a:srgbClr val="9B6BF2"/>
                </a:solidFill>
                <a:latin typeface="Source Sans Pro"/>
                <a:ea typeface="Source Sans Pro"/>
                <a:cs typeface="Source Sans Pro"/>
                <a:sym typeface="Source Sans Pro"/>
              </a:rPr>
              <a:t> (MVP)</a:t>
            </a:r>
            <a:endParaRPr b="1" sz="3000">
              <a:solidFill>
                <a:srgbClr val="9B6BF2"/>
              </a:solidFill>
              <a:latin typeface="Source Sans Pro"/>
              <a:ea typeface="Source Sans Pro"/>
              <a:cs typeface="Source Sans Pro"/>
              <a:sym typeface="Source Sans Pro"/>
            </a:endParaRPr>
          </a:p>
        </p:txBody>
      </p:sp>
      <p:sp>
        <p:nvSpPr>
          <p:cNvPr id="316" name="Google Shape;316;g13ae4e64bef_0_10"/>
          <p:cNvSpPr/>
          <p:nvPr/>
        </p:nvSpPr>
        <p:spPr>
          <a:xfrm>
            <a:off x="7104900" y="863250"/>
            <a:ext cx="3114600" cy="1755000"/>
          </a:xfrm>
          <a:prstGeom prst="wedgeRectCallout">
            <a:avLst>
              <a:gd fmla="val -20833" name="adj1"/>
              <a:gd fmla="val 62500" name="adj2"/>
            </a:avLst>
          </a:prstGeom>
          <a:solidFill>
            <a:srgbClr val="D9D2E9"/>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3ae4e64bef_0_10"/>
          <p:cNvSpPr/>
          <p:nvPr/>
        </p:nvSpPr>
        <p:spPr>
          <a:xfrm>
            <a:off x="1255500" y="863250"/>
            <a:ext cx="2430000" cy="1755000"/>
          </a:xfrm>
          <a:prstGeom prst="wedgeRectCallout">
            <a:avLst>
              <a:gd fmla="val -20833" name="adj1"/>
              <a:gd fmla="val 62500" name="adj2"/>
            </a:avLst>
          </a:prstGeom>
          <a:solidFill>
            <a:srgbClr val="D9D2E9"/>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3ae4e64bef_0_10"/>
          <p:cNvSpPr txBox="1"/>
          <p:nvPr/>
        </p:nvSpPr>
        <p:spPr>
          <a:xfrm>
            <a:off x="1350000" y="931500"/>
            <a:ext cx="218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u="sng">
                <a:latin typeface="Source Sans Pro"/>
                <a:ea typeface="Source Sans Pro"/>
                <a:cs typeface="Source Sans Pro"/>
                <a:sym typeface="Source Sans Pro"/>
              </a:rPr>
              <a:t>Imprescindibles</a:t>
            </a:r>
            <a:endParaRPr sz="1600" u="sng">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Crear perfil</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Ver perfiles</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Mapa</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Notificaciones</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Chat</a:t>
            </a:r>
            <a:endParaRPr sz="1600">
              <a:latin typeface="Source Sans Pro"/>
              <a:ea typeface="Source Sans Pro"/>
              <a:cs typeface="Source Sans Pro"/>
              <a:sym typeface="Source Sans Pro"/>
            </a:endParaRPr>
          </a:p>
        </p:txBody>
      </p:sp>
      <p:sp>
        <p:nvSpPr>
          <p:cNvPr id="319" name="Google Shape;319;g13ae4e64bef_0_10"/>
          <p:cNvSpPr txBox="1"/>
          <p:nvPr/>
        </p:nvSpPr>
        <p:spPr>
          <a:xfrm>
            <a:off x="7195500" y="1002000"/>
            <a:ext cx="3024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600" u="sng">
                <a:latin typeface="Source Sans Pro"/>
                <a:ea typeface="Source Sans Pro"/>
                <a:cs typeface="Source Sans Pro"/>
                <a:sym typeface="Source Sans Pro"/>
              </a:rPr>
              <a:t>D</a:t>
            </a:r>
            <a:r>
              <a:rPr lang="es-MX" sz="1600" u="sng">
                <a:latin typeface="Source Sans Pro"/>
                <a:ea typeface="Source Sans Pro"/>
                <a:cs typeface="Source Sans Pro"/>
                <a:sym typeface="Source Sans Pro"/>
              </a:rPr>
              <a:t>eseables</a:t>
            </a:r>
            <a:endParaRPr sz="1600" u="sng">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Buscador de niñeras</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Buscador de pediatras</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Buscador de escuelas</a:t>
            </a:r>
            <a:endParaRPr sz="1600">
              <a:latin typeface="Source Sans Pro"/>
              <a:ea typeface="Source Sans Pro"/>
              <a:cs typeface="Source Sans Pro"/>
              <a:sym typeface="Source Sans Pro"/>
            </a:endParaRPr>
          </a:p>
          <a:p>
            <a:pPr indent="0" lvl="0" marL="0" rtl="0" algn="l">
              <a:spcBef>
                <a:spcPts val="0"/>
              </a:spcBef>
              <a:spcAft>
                <a:spcPts val="0"/>
              </a:spcAft>
              <a:buNone/>
            </a:pPr>
            <a:r>
              <a:rPr lang="es-MX" sz="1600">
                <a:latin typeface="Source Sans Pro"/>
                <a:ea typeface="Source Sans Pro"/>
                <a:cs typeface="Source Sans Pro"/>
                <a:sym typeface="Source Sans Pro"/>
              </a:rPr>
              <a:t>Foros de discusión de maternidad</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
        <p:nvSpPr>
          <p:cNvPr id="320" name="Google Shape;320;g13ae4e64bef_0_10"/>
          <p:cNvSpPr txBox="1"/>
          <p:nvPr/>
        </p:nvSpPr>
        <p:spPr>
          <a:xfrm>
            <a:off x="0" y="2970000"/>
            <a:ext cx="12192000" cy="6465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rial"/>
              <a:buNone/>
            </a:pPr>
            <a:r>
              <a:rPr b="1" i="0" lang="es-MX" sz="3000" u="none" cap="none" strike="noStrike">
                <a:solidFill>
                  <a:schemeClr val="lt1"/>
                </a:solidFill>
                <a:latin typeface="Source Sans Pro"/>
                <a:ea typeface="Source Sans Pro"/>
                <a:cs typeface="Source Sans Pro"/>
                <a:sym typeface="Source Sans Pro"/>
              </a:rPr>
              <a:t>  C</a:t>
            </a:r>
            <a:r>
              <a:rPr b="1" lang="es-MX" sz="3000">
                <a:solidFill>
                  <a:schemeClr val="lt1"/>
                </a:solidFill>
                <a:latin typeface="Source Sans Pro"/>
                <a:ea typeface="Source Sans Pro"/>
                <a:cs typeface="Source Sans Pro"/>
                <a:sym typeface="Source Sans Pro"/>
              </a:rPr>
              <a:t>onclusiones</a:t>
            </a:r>
            <a:endParaRPr>
              <a:solidFill>
                <a:schemeClr val="lt1"/>
              </a:solidFill>
            </a:endParaRPr>
          </a:p>
        </p:txBody>
      </p:sp>
      <p:sp>
        <p:nvSpPr>
          <p:cNvPr id="321" name="Google Shape;321;g13ae4e64bef_0_10"/>
          <p:cNvSpPr txBox="1"/>
          <p:nvPr/>
        </p:nvSpPr>
        <p:spPr>
          <a:xfrm>
            <a:off x="162000" y="3745500"/>
            <a:ext cx="8586000" cy="2342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es-MX" sz="1600">
                <a:solidFill>
                  <a:schemeClr val="dk1"/>
                </a:solidFill>
                <a:latin typeface="Source Sans Pro"/>
                <a:ea typeface="Source Sans Pro"/>
                <a:cs typeface="Source Sans Pro"/>
                <a:sym typeface="Source Sans Pro"/>
              </a:rPr>
              <a:t>Hemos llegado a las funcionalidades primordiales de Tribu pensando en cual es la finalidad de la app. En este caso la de conectar con otras madres de zonas cercanas para crear una red de apoyo.</a:t>
            </a:r>
            <a:endParaRPr sz="1600">
              <a:solidFill>
                <a:schemeClr val="dk1"/>
              </a:solidFill>
              <a:latin typeface="Source Sans Pro"/>
              <a:ea typeface="Source Sans Pro"/>
              <a:cs typeface="Source Sans Pro"/>
              <a:sym typeface="Source Sans Pro"/>
            </a:endParaRPr>
          </a:p>
          <a:p>
            <a:pPr indent="0" lvl="0" marL="0" rtl="0" algn="l">
              <a:lnSpc>
                <a:spcPct val="80000"/>
              </a:lnSpc>
              <a:spcBef>
                <a:spcPts val="1000"/>
              </a:spcBef>
              <a:spcAft>
                <a:spcPts val="0"/>
              </a:spcAft>
              <a:buNone/>
            </a:pPr>
            <a:r>
              <a:rPr lang="es-MX" sz="1600">
                <a:solidFill>
                  <a:schemeClr val="dk1"/>
                </a:solidFill>
                <a:latin typeface="Source Sans Pro"/>
                <a:ea typeface="Source Sans Pro"/>
                <a:cs typeface="Source Sans Pro"/>
                <a:sym typeface="Source Sans Pro"/>
              </a:rPr>
              <a:t>Por lo cual, debemos comenzar con un registro para poder acceder a crear nuestro propio perfil y a partir de el, acceder a otros perfiles. Creemos en la importancia de registrarse por cuestiones de seguridad.</a:t>
            </a:r>
            <a:endParaRPr sz="1600">
              <a:solidFill>
                <a:schemeClr val="dk1"/>
              </a:solidFill>
              <a:latin typeface="Source Sans Pro"/>
              <a:ea typeface="Source Sans Pro"/>
              <a:cs typeface="Source Sans Pro"/>
              <a:sym typeface="Source Sans Pro"/>
            </a:endParaRPr>
          </a:p>
          <a:p>
            <a:pPr indent="0" lvl="0" marL="0" rtl="0" algn="l">
              <a:lnSpc>
                <a:spcPct val="80000"/>
              </a:lnSpc>
              <a:spcBef>
                <a:spcPts val="1000"/>
              </a:spcBef>
              <a:spcAft>
                <a:spcPts val="0"/>
              </a:spcAft>
              <a:buNone/>
            </a:pPr>
            <a:r>
              <a:rPr lang="es-MX" sz="1600">
                <a:solidFill>
                  <a:schemeClr val="dk1"/>
                </a:solidFill>
                <a:latin typeface="Source Sans Pro"/>
                <a:ea typeface="Source Sans Pro"/>
                <a:cs typeface="Source Sans Pro"/>
                <a:sym typeface="Source Sans Pro"/>
              </a:rPr>
              <a:t>Además de las funciones de registro y perfiles, necesitamos notificaciones que nos indiquen cuando alguien quiere contactarse con nosotros. Y un filtro por zonas para ver con que perfiles contamos en nuestra zona, preferentemente que se puedan ubicar en un mapa.</a:t>
            </a:r>
            <a:endParaRPr sz="1600">
              <a:solidFill>
                <a:schemeClr val="dk1"/>
              </a:solidFill>
              <a:latin typeface="Source Sans Pro"/>
              <a:ea typeface="Source Sans Pro"/>
              <a:cs typeface="Source Sans Pro"/>
              <a:sym typeface="Source Sans Pro"/>
            </a:endParaRPr>
          </a:p>
          <a:p>
            <a:pPr indent="0" lvl="0" marL="0" rtl="0" algn="l">
              <a:lnSpc>
                <a:spcPct val="80000"/>
              </a:lnSpc>
              <a:spcBef>
                <a:spcPts val="1000"/>
              </a:spcBef>
              <a:spcAft>
                <a:spcPts val="0"/>
              </a:spcAft>
              <a:buNone/>
            </a:pPr>
            <a:r>
              <a:rPr lang="es-MX" sz="1600">
                <a:solidFill>
                  <a:schemeClr val="dk1"/>
                </a:solidFill>
                <a:latin typeface="Source Sans Pro"/>
                <a:ea typeface="Source Sans Pro"/>
                <a:cs typeface="Source Sans Pro"/>
                <a:sym typeface="Source Sans Pro"/>
              </a:rPr>
              <a:t>Finalmente un chat para poder concretar la conexión con esos otros perfiles.</a:t>
            </a:r>
            <a:endParaRPr sz="1600">
              <a:solidFill>
                <a:schemeClr val="dk1"/>
              </a:solidFill>
              <a:latin typeface="Source Sans Pro"/>
              <a:ea typeface="Source Sans Pro"/>
              <a:cs typeface="Source Sans Pro"/>
              <a:sym typeface="Source Sans Pro"/>
            </a:endParaRPr>
          </a:p>
        </p:txBody>
      </p:sp>
      <p:pic>
        <p:nvPicPr>
          <p:cNvPr id="322" name="Google Shape;322;g13ae4e64bef_0_10"/>
          <p:cNvPicPr preferRelativeResize="0"/>
          <p:nvPr/>
        </p:nvPicPr>
        <p:blipFill>
          <a:blip r:embed="rId3">
            <a:alphaModFix/>
          </a:blip>
          <a:stretch>
            <a:fillRect/>
          </a:stretch>
        </p:blipFill>
        <p:spPr>
          <a:xfrm>
            <a:off x="8748000" y="3892375"/>
            <a:ext cx="3139200" cy="27252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gf3e8839172_1_3"/>
          <p:cNvSpPr/>
          <p:nvPr/>
        </p:nvSpPr>
        <p:spPr>
          <a:xfrm>
            <a:off x="4266000" y="2565000"/>
            <a:ext cx="4414500" cy="2983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f3e8839172_1_3"/>
          <p:cNvSpPr/>
          <p:nvPr/>
        </p:nvSpPr>
        <p:spPr>
          <a:xfrm>
            <a:off x="270000" y="2565000"/>
            <a:ext cx="2956500" cy="2848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f3e8839172_1_3"/>
          <p:cNvSpPr txBox="1"/>
          <p:nvPr>
            <p:ph type="title"/>
          </p:nvPr>
        </p:nvSpPr>
        <p:spPr>
          <a:xfrm>
            <a:off x="223454" y="1688643"/>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b="1" lang="es-MX" sz="3000">
                <a:solidFill>
                  <a:srgbClr val="9B6BF2"/>
                </a:solidFill>
                <a:latin typeface="Source Sans Pro"/>
                <a:ea typeface="Source Sans Pro"/>
                <a:cs typeface="Source Sans Pro"/>
                <a:sym typeface="Source Sans Pro"/>
              </a:rPr>
              <a:t>C</a:t>
            </a:r>
            <a:r>
              <a:rPr b="1" lang="es-MX" sz="3000">
                <a:solidFill>
                  <a:srgbClr val="9B6BF2"/>
                </a:solidFill>
                <a:latin typeface="Source Sans Pro"/>
                <a:ea typeface="Source Sans Pro"/>
                <a:cs typeface="Source Sans Pro"/>
                <a:sym typeface="Source Sans Pro"/>
              </a:rPr>
              <a:t>ard sorting</a:t>
            </a:r>
            <a:endParaRPr b="1" sz="3000">
              <a:solidFill>
                <a:srgbClr val="9B6BF2"/>
              </a:solidFill>
              <a:latin typeface="Source Sans Pro"/>
              <a:ea typeface="Source Sans Pro"/>
              <a:cs typeface="Source Sans Pro"/>
              <a:sym typeface="Source Sans Pro"/>
            </a:endParaRPr>
          </a:p>
        </p:txBody>
      </p:sp>
      <p:sp>
        <p:nvSpPr>
          <p:cNvPr id="330" name="Google Shape;330;gf3e8839172_1_3"/>
          <p:cNvSpPr txBox="1"/>
          <p:nvPr>
            <p:ph idx="1" type="body"/>
          </p:nvPr>
        </p:nvSpPr>
        <p:spPr>
          <a:xfrm>
            <a:off x="223450" y="2500700"/>
            <a:ext cx="3293700" cy="5763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1000"/>
              </a:spcBef>
              <a:spcAft>
                <a:spcPts val="0"/>
              </a:spcAft>
              <a:buSzPts val="1920"/>
              <a:buNone/>
            </a:pPr>
            <a:r>
              <a:rPr lang="es-MX" sz="1900">
                <a:solidFill>
                  <a:schemeClr val="dk1"/>
                </a:solidFill>
                <a:latin typeface="Source Sans Pro SemiBold"/>
                <a:ea typeface="Source Sans Pro SemiBold"/>
                <a:cs typeface="Source Sans Pro SemiBold"/>
                <a:sym typeface="Source Sans Pro SemiBold"/>
              </a:rPr>
              <a:t>CATEGORÍAS</a:t>
            </a:r>
            <a:endParaRPr sz="1900">
              <a:solidFill>
                <a:schemeClr val="dk1"/>
              </a:solidFill>
              <a:latin typeface="Source Sans Pro SemiBold"/>
              <a:ea typeface="Source Sans Pro SemiBold"/>
              <a:cs typeface="Source Sans Pro SemiBold"/>
              <a:sym typeface="Source Sans Pro SemiBold"/>
            </a:endParaRPr>
          </a:p>
        </p:txBody>
      </p:sp>
      <p:sp>
        <p:nvSpPr>
          <p:cNvPr id="331" name="Google Shape;331;gf3e8839172_1_3"/>
          <p:cNvSpPr txBox="1"/>
          <p:nvPr>
            <p:ph idx="2" type="body"/>
          </p:nvPr>
        </p:nvSpPr>
        <p:spPr>
          <a:xfrm>
            <a:off x="439450" y="3314750"/>
            <a:ext cx="4825200" cy="18558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00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H</a:t>
            </a:r>
            <a:r>
              <a:rPr lang="es-MX" sz="1600">
                <a:solidFill>
                  <a:schemeClr val="dk1"/>
                </a:solidFill>
                <a:latin typeface="Source Sans Pro"/>
                <a:ea typeface="Source Sans Pro"/>
                <a:cs typeface="Source Sans Pro"/>
                <a:sym typeface="Source Sans Pro"/>
              </a:rPr>
              <a:t>ome</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P</a:t>
            </a:r>
            <a:r>
              <a:rPr lang="es-MX" sz="1600">
                <a:solidFill>
                  <a:schemeClr val="dk1"/>
                </a:solidFill>
                <a:latin typeface="Source Sans Pro"/>
                <a:ea typeface="Source Sans Pro"/>
                <a:cs typeface="Source Sans Pro"/>
                <a:sym typeface="Source Sans Pro"/>
              </a:rPr>
              <a:t>erfiles</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M</a:t>
            </a:r>
            <a:r>
              <a:rPr lang="es-MX" sz="1600">
                <a:solidFill>
                  <a:schemeClr val="dk1"/>
                </a:solidFill>
                <a:latin typeface="Source Sans Pro"/>
                <a:ea typeface="Source Sans Pro"/>
                <a:cs typeface="Source Sans Pro"/>
                <a:sym typeface="Source Sans Pro"/>
              </a:rPr>
              <a:t>i perfil</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N</a:t>
            </a:r>
            <a:r>
              <a:rPr lang="es-MX" sz="1600">
                <a:solidFill>
                  <a:schemeClr val="dk1"/>
                </a:solidFill>
                <a:latin typeface="Source Sans Pro"/>
                <a:ea typeface="Source Sans Pro"/>
                <a:cs typeface="Source Sans Pro"/>
                <a:sym typeface="Source Sans Pro"/>
              </a:rPr>
              <a:t>otificaciones</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C</a:t>
            </a:r>
            <a:r>
              <a:rPr lang="es-MX" sz="1600">
                <a:solidFill>
                  <a:schemeClr val="dk1"/>
                </a:solidFill>
                <a:latin typeface="Source Sans Pro"/>
                <a:ea typeface="Source Sans Pro"/>
                <a:cs typeface="Source Sans Pro"/>
                <a:sym typeface="Source Sans Pro"/>
              </a:rPr>
              <a:t>hat</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M</a:t>
            </a:r>
            <a:r>
              <a:rPr lang="es-MX" sz="1600">
                <a:solidFill>
                  <a:schemeClr val="dk1"/>
                </a:solidFill>
                <a:latin typeface="Source Sans Pro"/>
                <a:ea typeface="Source Sans Pro"/>
                <a:cs typeface="Source Sans Pro"/>
                <a:sym typeface="Source Sans Pro"/>
              </a:rPr>
              <a:t>apa</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B</a:t>
            </a:r>
            <a:r>
              <a:rPr lang="es-MX" sz="1600">
                <a:solidFill>
                  <a:schemeClr val="dk1"/>
                </a:solidFill>
                <a:latin typeface="Source Sans Pro"/>
                <a:ea typeface="Source Sans Pro"/>
                <a:cs typeface="Source Sans Pro"/>
                <a:sym typeface="Source Sans Pro"/>
              </a:rPr>
              <a:t>uscador</a:t>
            </a:r>
            <a:endParaRPr sz="1600">
              <a:solidFill>
                <a:schemeClr val="dk1"/>
              </a:solidFill>
              <a:latin typeface="Source Sans Pro"/>
              <a:ea typeface="Source Sans Pro"/>
              <a:cs typeface="Source Sans Pro"/>
              <a:sym typeface="Source Sans Pro"/>
            </a:endParaRPr>
          </a:p>
        </p:txBody>
      </p:sp>
      <p:sp>
        <p:nvSpPr>
          <p:cNvPr id="332" name="Google Shape;332;gf3e8839172_1_3"/>
          <p:cNvSpPr txBox="1"/>
          <p:nvPr>
            <p:ph idx="3" type="body"/>
          </p:nvPr>
        </p:nvSpPr>
        <p:spPr>
          <a:xfrm>
            <a:off x="5264650" y="2395750"/>
            <a:ext cx="2350200" cy="620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1000"/>
              </a:spcBef>
              <a:spcAft>
                <a:spcPts val="0"/>
              </a:spcAft>
              <a:buSzPts val="1920"/>
              <a:buNone/>
            </a:pPr>
            <a:r>
              <a:rPr lang="es-MX" sz="1800">
                <a:solidFill>
                  <a:schemeClr val="dk1"/>
                </a:solidFill>
                <a:latin typeface="Source Sans Pro SemiBold"/>
                <a:ea typeface="Source Sans Pro SemiBold"/>
                <a:cs typeface="Source Sans Pro SemiBold"/>
                <a:sym typeface="Source Sans Pro SemiBold"/>
              </a:rPr>
              <a:t>ITEMS</a:t>
            </a:r>
            <a:endParaRPr sz="1800">
              <a:solidFill>
                <a:schemeClr val="dk1"/>
              </a:solidFill>
              <a:latin typeface="Source Sans Pro SemiBold"/>
              <a:ea typeface="Source Sans Pro SemiBold"/>
              <a:cs typeface="Source Sans Pro SemiBold"/>
              <a:sym typeface="Source Sans Pro SemiBold"/>
            </a:endParaRPr>
          </a:p>
        </p:txBody>
      </p:sp>
      <p:sp>
        <p:nvSpPr>
          <p:cNvPr id="333" name="Google Shape;333;gf3e8839172_1_3"/>
          <p:cNvSpPr txBox="1"/>
          <p:nvPr>
            <p:ph idx="4" type="body"/>
          </p:nvPr>
        </p:nvSpPr>
        <p:spPr>
          <a:xfrm>
            <a:off x="4548200" y="3077000"/>
            <a:ext cx="4825200" cy="2611800"/>
          </a:xfrm>
          <a:prstGeom prst="rect">
            <a:avLst/>
          </a:prstGeom>
          <a:noFill/>
          <a:ln>
            <a:noFill/>
          </a:ln>
        </p:spPr>
        <p:txBody>
          <a:bodyPr anchorCtr="0" anchor="t" bIns="45700" lIns="91425" spcFirstLastPara="1" rIns="91425" wrap="square" tIns="45700">
            <a:noAutofit/>
          </a:bodyPr>
          <a:lstStyle/>
          <a:p>
            <a:pPr indent="-330200" lvl="0" marL="457200" rtl="0" algn="l">
              <a:lnSpc>
                <a:spcPct val="90000"/>
              </a:lnSpc>
              <a:spcBef>
                <a:spcPts val="100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S</a:t>
            </a:r>
            <a:r>
              <a:rPr lang="es-MX" sz="1600">
                <a:solidFill>
                  <a:schemeClr val="dk1"/>
                </a:solidFill>
                <a:latin typeface="Source Sans Pro"/>
                <a:ea typeface="Source Sans Pro"/>
                <a:cs typeface="Source Sans Pro"/>
                <a:sym typeface="Source Sans Pro"/>
              </a:rPr>
              <a:t>obre nosotros</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¿Cómo contactar con otras mamás?</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V</a:t>
            </a:r>
            <a:r>
              <a:rPr lang="es-MX" sz="1600">
                <a:solidFill>
                  <a:schemeClr val="dk1"/>
                </a:solidFill>
                <a:latin typeface="Source Sans Pro"/>
                <a:ea typeface="Source Sans Pro"/>
                <a:cs typeface="Source Sans Pro"/>
                <a:sym typeface="Source Sans Pro"/>
              </a:rPr>
              <a:t>erificar perfil</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D</a:t>
            </a:r>
            <a:r>
              <a:rPr lang="es-MX" sz="1600">
                <a:solidFill>
                  <a:schemeClr val="dk1"/>
                </a:solidFill>
                <a:latin typeface="Source Sans Pro"/>
                <a:ea typeface="Source Sans Pro"/>
                <a:cs typeface="Source Sans Pro"/>
                <a:sym typeface="Source Sans Pro"/>
              </a:rPr>
              <a:t>atos personales</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L</a:t>
            </a:r>
            <a:r>
              <a:rPr lang="es-MX" sz="1600">
                <a:solidFill>
                  <a:schemeClr val="dk1"/>
                </a:solidFill>
                <a:latin typeface="Source Sans Pro"/>
                <a:ea typeface="Source Sans Pro"/>
                <a:cs typeface="Source Sans Pro"/>
                <a:sym typeface="Source Sans Pro"/>
              </a:rPr>
              <a:t>ogin</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Q</a:t>
            </a:r>
            <a:r>
              <a:rPr lang="es-MX" sz="1600">
                <a:solidFill>
                  <a:schemeClr val="dk1"/>
                </a:solidFill>
                <a:latin typeface="Source Sans Pro"/>
                <a:ea typeface="Source Sans Pro"/>
                <a:cs typeface="Source Sans Pro"/>
                <a:sym typeface="Source Sans Pro"/>
              </a:rPr>
              <a:t>uieren conocerte</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V</a:t>
            </a:r>
            <a:r>
              <a:rPr lang="es-MX" sz="1600">
                <a:solidFill>
                  <a:schemeClr val="dk1"/>
                </a:solidFill>
                <a:latin typeface="Source Sans Pro"/>
                <a:ea typeface="Source Sans Pro"/>
                <a:cs typeface="Source Sans Pro"/>
                <a:sym typeface="Source Sans Pro"/>
              </a:rPr>
              <a:t>er perfiles cercanos</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M</a:t>
            </a:r>
            <a:r>
              <a:rPr lang="es-MX" sz="1600">
                <a:solidFill>
                  <a:schemeClr val="dk1"/>
                </a:solidFill>
                <a:latin typeface="Source Sans Pro"/>
                <a:ea typeface="Source Sans Pro"/>
                <a:cs typeface="Source Sans Pro"/>
                <a:sym typeface="Source Sans Pro"/>
              </a:rPr>
              <a:t>e interesa / next perfil</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F</a:t>
            </a:r>
            <a:r>
              <a:rPr lang="es-MX" sz="1600">
                <a:solidFill>
                  <a:schemeClr val="dk1"/>
                </a:solidFill>
                <a:latin typeface="Source Sans Pro"/>
                <a:ea typeface="Source Sans Pro"/>
                <a:cs typeface="Source Sans Pro"/>
                <a:sym typeface="Source Sans Pro"/>
              </a:rPr>
              <a:t>iltrar por zona</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R</a:t>
            </a:r>
            <a:r>
              <a:rPr lang="es-MX" sz="1600">
                <a:solidFill>
                  <a:schemeClr val="dk1"/>
                </a:solidFill>
                <a:latin typeface="Source Sans Pro"/>
                <a:ea typeface="Source Sans Pro"/>
                <a:cs typeface="Source Sans Pro"/>
                <a:sym typeface="Source Sans Pro"/>
              </a:rPr>
              <a:t>egistrarse</a:t>
            </a:r>
            <a:endParaRPr sz="1600">
              <a:solidFill>
                <a:schemeClr val="dk1"/>
              </a:solidFill>
              <a:latin typeface="Source Sans Pro"/>
              <a:ea typeface="Source Sans Pro"/>
              <a:cs typeface="Source Sans Pro"/>
              <a:sym typeface="Source Sans Pro"/>
            </a:endParaRPr>
          </a:p>
          <a:p>
            <a:pPr indent="-330200" lvl="0" marL="457200" rtl="0" algn="l">
              <a:lnSpc>
                <a:spcPct val="90000"/>
              </a:lnSpc>
              <a:spcBef>
                <a:spcPts val="0"/>
              </a:spcBef>
              <a:spcAft>
                <a:spcPts val="0"/>
              </a:spcAft>
              <a:buClr>
                <a:schemeClr val="dk1"/>
              </a:buClr>
              <a:buSzPts val="1600"/>
              <a:buFont typeface="Source Sans Pro"/>
              <a:buChar char="►"/>
            </a:pPr>
            <a:r>
              <a:rPr lang="es-MX" sz="1600">
                <a:solidFill>
                  <a:schemeClr val="dk1"/>
                </a:solidFill>
                <a:latin typeface="Source Sans Pro"/>
                <a:ea typeface="Source Sans Pro"/>
                <a:cs typeface="Source Sans Pro"/>
                <a:sym typeface="Source Sans Pro"/>
              </a:rPr>
              <a:t>I</a:t>
            </a:r>
            <a:r>
              <a:rPr lang="es-MX" sz="1600">
                <a:solidFill>
                  <a:schemeClr val="dk1"/>
                </a:solidFill>
                <a:latin typeface="Source Sans Pro"/>
                <a:ea typeface="Source Sans Pro"/>
                <a:cs typeface="Source Sans Pro"/>
                <a:sym typeface="Source Sans Pro"/>
              </a:rPr>
              <a:t>nformación de otros perfiles</a:t>
            </a:r>
            <a:endParaRPr sz="1600">
              <a:solidFill>
                <a:schemeClr val="dk1"/>
              </a:solidFill>
              <a:latin typeface="Source Sans Pro"/>
              <a:ea typeface="Source Sans Pro"/>
              <a:cs typeface="Source Sans Pro"/>
              <a:sym typeface="Source Sans Pro"/>
            </a:endParaRPr>
          </a:p>
          <a:p>
            <a:pPr indent="0" lvl="0" marL="457200" rtl="0" algn="l">
              <a:lnSpc>
                <a:spcPct val="90000"/>
              </a:lnSpc>
              <a:spcBef>
                <a:spcPts val="1000"/>
              </a:spcBef>
              <a:spcAft>
                <a:spcPts val="0"/>
              </a:spcAft>
              <a:buSzPts val="1440"/>
              <a:buNone/>
            </a:pPr>
            <a:r>
              <a:t/>
            </a:r>
            <a:endParaRPr sz="1600">
              <a:solidFill>
                <a:schemeClr val="dk1"/>
              </a:solidFill>
              <a:latin typeface="Source Sans Pro"/>
              <a:ea typeface="Source Sans Pro"/>
              <a:cs typeface="Source Sans Pro"/>
              <a:sym typeface="Source Sans Pro"/>
            </a:endParaRPr>
          </a:p>
        </p:txBody>
      </p:sp>
      <p:sp>
        <p:nvSpPr>
          <p:cNvPr id="334" name="Google Shape;334;gf3e8839172_1_3"/>
          <p:cNvSpPr txBox="1"/>
          <p:nvPr/>
        </p:nvSpPr>
        <p:spPr>
          <a:xfrm>
            <a:off x="101950" y="378000"/>
            <a:ext cx="12028500" cy="126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A</a:t>
            </a:r>
            <a:r>
              <a:rPr b="1" lang="es-MX" sz="3000">
                <a:solidFill>
                  <a:srgbClr val="9B6BF2"/>
                </a:solidFill>
                <a:latin typeface="Source Sans Pro"/>
                <a:ea typeface="Source Sans Pro"/>
                <a:cs typeface="Source Sans Pro"/>
                <a:sym typeface="Source Sans Pro"/>
              </a:rPr>
              <a:t>rquitectura de la información</a:t>
            </a:r>
            <a:endParaRPr b="1" i="0" sz="3000" cap="none" strike="noStrike">
              <a:solidFill>
                <a:srgbClr val="9B6BF2"/>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rgbClr val="000000"/>
              </a:buClr>
              <a:buSzPts val="1400"/>
              <a:buFont typeface="Arial"/>
              <a:buNone/>
            </a:pPr>
            <a:r>
              <a:rPr b="0" i="0" lang="es-MX" sz="1600" u="none" cap="none" strike="noStrike">
                <a:solidFill>
                  <a:schemeClr val="dk1"/>
                </a:solidFill>
                <a:latin typeface="Source Sans Pro"/>
                <a:ea typeface="Source Sans Pro"/>
                <a:cs typeface="Source Sans Pro"/>
                <a:sym typeface="Source Sans Pro"/>
              </a:rPr>
              <a:t>Realizaremos un card sorting para observar cómo los usuarios agrupan la información de la app, con esto analizaremos los datos, mediante la matriz de similitud y un dendograma para poder llegar al mapa de sitio y que nuestra app tenga una buena usabilidad.</a:t>
            </a:r>
            <a:endParaRPr b="0" i="0" sz="1600" u="none" cap="none" strike="noStrike">
              <a:solidFill>
                <a:schemeClr val="dk1"/>
              </a:solidFill>
              <a:latin typeface="Source Sans Pro"/>
              <a:ea typeface="Source Sans Pro"/>
              <a:cs typeface="Source Sans Pro"/>
              <a:sym typeface="Source Sans Pro"/>
            </a:endParaRPr>
          </a:p>
        </p:txBody>
      </p:sp>
      <p:pic>
        <p:nvPicPr>
          <p:cNvPr id="335" name="Google Shape;335;gf3e8839172_1_3"/>
          <p:cNvPicPr preferRelativeResize="0"/>
          <p:nvPr/>
        </p:nvPicPr>
        <p:blipFill rotWithShape="1">
          <a:blip r:embed="rId3">
            <a:alphaModFix/>
          </a:blip>
          <a:srcRect b="0" l="0" r="0" t="0"/>
          <a:stretch/>
        </p:blipFill>
        <p:spPr>
          <a:xfrm>
            <a:off x="9040800" y="3857600"/>
            <a:ext cx="3151201" cy="30004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idx="1" type="body"/>
          </p:nvPr>
        </p:nvSpPr>
        <p:spPr>
          <a:xfrm>
            <a:off x="0" y="108000"/>
            <a:ext cx="12001500" cy="675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P</a:t>
            </a:r>
            <a:r>
              <a:rPr b="1" lang="es-MX" sz="3000">
                <a:solidFill>
                  <a:srgbClr val="9900FF"/>
                </a:solidFill>
                <a:latin typeface="Source Sans Pro"/>
                <a:ea typeface="Source Sans Pro"/>
                <a:cs typeface="Source Sans Pro"/>
                <a:sym typeface="Source Sans Pro"/>
              </a:rPr>
              <a:t>roblema</a:t>
            </a:r>
            <a:endParaRPr b="1" sz="14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latin typeface="Source Sans Pro"/>
                <a:ea typeface="Source Sans Pro"/>
                <a:cs typeface="Source Sans Pro"/>
                <a:sym typeface="Source Sans Pro"/>
              </a:rPr>
              <a:t>M</a:t>
            </a:r>
            <a:r>
              <a:rPr lang="es-MX" sz="1600">
                <a:latin typeface="Source Sans Pro"/>
                <a:ea typeface="Source Sans Pro"/>
                <a:cs typeface="Source Sans Pro"/>
                <a:sym typeface="Source Sans Pro"/>
              </a:rPr>
              <a:t>aternar en soledad puede afectar negativamente la salud mental, causando "baby blue" o depresión post – parto</a:t>
            </a:r>
            <a:r>
              <a:rPr lang="es-MX"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latin typeface="Source Sans Pro"/>
                <a:ea typeface="Source Sans Pro"/>
                <a:cs typeface="Source Sans Pro"/>
                <a:sym typeface="Source Sans Pro"/>
              </a:rPr>
              <a:t>L</a:t>
            </a:r>
            <a:r>
              <a:rPr lang="es-MX" sz="1600">
                <a:latin typeface="Source Sans Pro"/>
                <a:ea typeface="Source Sans Pro"/>
                <a:cs typeface="Source Sans Pro"/>
                <a:sym typeface="Source Sans Pro"/>
              </a:rPr>
              <a:t>as amistades de las puerperas que no han pasado por un embarazo no suelen entender o acompañar ésta etapa, por lo que se intenta conectar con otras mujeres para tratar de sobrellevar el cambio hormonal.</a:t>
            </a:r>
            <a:endParaRPr sz="1600">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latin typeface="Source Sans Pro"/>
                <a:ea typeface="Source Sans Pro"/>
                <a:cs typeface="Source Sans Pro"/>
                <a:sym typeface="Source Sans Pro"/>
              </a:rPr>
              <a:t>L</a:t>
            </a:r>
            <a:r>
              <a:rPr lang="es-MX" sz="1600">
                <a:latin typeface="Source Sans Pro"/>
                <a:ea typeface="Source Sans Pro"/>
                <a:cs typeface="Source Sans Pro"/>
                <a:sym typeface="Source Sans Pro"/>
              </a:rPr>
              <a:t>a llegada de un bebé demanda mucho tiempo y se hace díficil entablar nuevas amistades</a:t>
            </a:r>
            <a:endParaRPr sz="1600">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t/>
            </a:r>
            <a:endParaRPr sz="1600">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O</a:t>
            </a:r>
            <a:r>
              <a:rPr b="1" lang="es-MX" sz="3000">
                <a:solidFill>
                  <a:srgbClr val="9900FF"/>
                </a:solidFill>
                <a:latin typeface="Source Sans Pro"/>
                <a:ea typeface="Source Sans Pro"/>
                <a:cs typeface="Source Sans Pro"/>
                <a:sym typeface="Source Sans Pro"/>
              </a:rPr>
              <a:t>bjetivo</a:t>
            </a:r>
            <a:endParaRPr b="1" sz="14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C</a:t>
            </a:r>
            <a:r>
              <a:rPr lang="es-MX" sz="1600">
                <a:solidFill>
                  <a:schemeClr val="dk1"/>
                </a:solidFill>
                <a:latin typeface="Source Sans Pro"/>
                <a:ea typeface="Source Sans Pro"/>
                <a:cs typeface="Source Sans Pro"/>
                <a:sym typeface="Source Sans Pro"/>
              </a:rPr>
              <a:t>rear una red de contención para  mujeres con hijos, promocionar otra forma de crianza en Tribu, donde las madres no sean juzgadas y se dé lugar al aprendizaje y discusión de temas relacionados a la maternidad. Fomentar la unión femenina, la amistad y compañerismo durante la díficil tarea de criar.</a:t>
            </a:r>
            <a:endParaRPr sz="1600"/>
          </a:p>
          <a:p>
            <a:pPr indent="0" lvl="0" marL="0" rtl="0" algn="l">
              <a:lnSpc>
                <a:spcPct val="100000"/>
              </a:lnSpc>
              <a:spcBef>
                <a:spcPts val="0"/>
              </a:spcBef>
              <a:spcAft>
                <a:spcPts val="0"/>
              </a:spcAft>
              <a:buSzPts val="1800"/>
              <a:buNone/>
            </a:pPr>
            <a:r>
              <a:t/>
            </a:r>
            <a:endParaRPr sz="1800"/>
          </a:p>
          <a:p>
            <a:pPr indent="0" lvl="0" marL="0" rtl="0" algn="l">
              <a:lnSpc>
                <a:spcPct val="100000"/>
              </a:lnSpc>
              <a:spcBef>
                <a:spcPts val="0"/>
              </a:spcBef>
              <a:spcAft>
                <a:spcPts val="0"/>
              </a:spcAft>
              <a:buSzPts val="1800"/>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S</a:t>
            </a:r>
            <a:r>
              <a:rPr b="1" lang="es-MX" sz="3000">
                <a:solidFill>
                  <a:srgbClr val="9900FF"/>
                </a:solidFill>
                <a:latin typeface="Source Sans Pro"/>
                <a:ea typeface="Source Sans Pro"/>
                <a:cs typeface="Source Sans Pro"/>
                <a:sym typeface="Source Sans Pro"/>
              </a:rPr>
              <a:t>olución</a:t>
            </a:r>
            <a:endParaRPr b="1" sz="14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C</a:t>
            </a:r>
            <a:r>
              <a:rPr lang="es-MX" sz="1600">
                <a:solidFill>
                  <a:schemeClr val="dk1"/>
                </a:solidFill>
                <a:latin typeface="Source Sans Pro"/>
                <a:ea typeface="Source Sans Pro"/>
                <a:cs typeface="Source Sans Pro"/>
                <a:sym typeface="Source Sans Pro"/>
              </a:rPr>
              <a:t>rear una app social en donde madres puedan conectarse.</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C</a:t>
            </a:r>
            <a:r>
              <a:rPr lang="es-MX" sz="1600">
                <a:solidFill>
                  <a:schemeClr val="dk1"/>
                </a:solidFill>
                <a:latin typeface="Source Sans Pro"/>
                <a:ea typeface="Source Sans Pro"/>
                <a:cs typeface="Source Sans Pro"/>
                <a:sym typeface="Source Sans Pro"/>
              </a:rPr>
              <a:t>ada usuaria creará un perfil</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P</a:t>
            </a:r>
            <a:r>
              <a:rPr lang="es-MX" sz="1600">
                <a:solidFill>
                  <a:schemeClr val="dk1"/>
                </a:solidFill>
                <a:latin typeface="Source Sans Pro"/>
                <a:ea typeface="Source Sans Pro"/>
                <a:cs typeface="Source Sans Pro"/>
                <a:sym typeface="Source Sans Pro"/>
              </a:rPr>
              <a:t>odrán filtrarse perfiles de acuerdo a zonas geográficas.</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P</a:t>
            </a:r>
            <a:r>
              <a:rPr lang="es-MX" sz="1600">
                <a:solidFill>
                  <a:schemeClr val="dk1"/>
                </a:solidFill>
                <a:latin typeface="Source Sans Pro"/>
                <a:ea typeface="Source Sans Pro"/>
                <a:cs typeface="Source Sans Pro"/>
                <a:sym typeface="Source Sans Pro"/>
              </a:rPr>
              <a:t>odrán tener conversaciones vía chat y, si así lo quisieran reunirse personalmente y</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lang="es-MX" sz="1600">
                <a:solidFill>
                  <a:schemeClr val="dk1"/>
                </a:solidFill>
                <a:latin typeface="Source Sans Pro"/>
                <a:ea typeface="Source Sans Pro"/>
                <a:cs typeface="Source Sans Pro"/>
                <a:sym typeface="Source Sans Pro"/>
              </a:rPr>
              <a:t> Formar su propio grupo</a:t>
            </a:r>
            <a:r>
              <a:rPr lang="es-MX" sz="1400">
                <a:solidFill>
                  <a:schemeClr val="dk1"/>
                </a:solidFill>
                <a:latin typeface="Source Sans Pro"/>
                <a:ea typeface="Source Sans Pro"/>
                <a:cs typeface="Source Sans Pro"/>
                <a:sym typeface="Source Sans Pro"/>
              </a:rPr>
              <a:t>.</a:t>
            </a:r>
            <a:endParaRPr sz="14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U</a:t>
            </a:r>
            <a:r>
              <a:rPr b="1" lang="es-MX" sz="3000">
                <a:solidFill>
                  <a:srgbClr val="9900FF"/>
                </a:solidFill>
                <a:latin typeface="Source Sans Pro"/>
                <a:ea typeface="Source Sans Pro"/>
                <a:cs typeface="Source Sans Pro"/>
                <a:sym typeface="Source Sans Pro"/>
              </a:rPr>
              <a:t>suario</a:t>
            </a:r>
            <a:endParaRPr sz="1400">
              <a:solidFill>
                <a:srgbClr val="9900FF"/>
              </a:solidFill>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Madre</a:t>
            </a:r>
            <a:endParaRPr sz="1600">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20 – 40 años.</a:t>
            </a:r>
            <a:endParaRPr sz="1600">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Entiende que hay un antes y un después de la maternidad</a:t>
            </a:r>
            <a:endParaRPr sz="1600">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S</a:t>
            </a:r>
            <a:r>
              <a:rPr lang="es-MX" sz="1600">
                <a:latin typeface="Source Sans Pro"/>
                <a:ea typeface="Source Sans Pro"/>
                <a:cs typeface="Source Sans Pro"/>
                <a:sym typeface="Source Sans Pro"/>
              </a:rPr>
              <a:t>e encuentra en busca de mujeres pasando por la misma situación.</a:t>
            </a:r>
            <a:endParaRPr sz="1600">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B</a:t>
            </a:r>
            <a:r>
              <a:rPr lang="es-MX" sz="1600">
                <a:latin typeface="Source Sans Pro"/>
                <a:ea typeface="Source Sans Pro"/>
                <a:cs typeface="Source Sans Pro"/>
                <a:sym typeface="Source Sans Pro"/>
              </a:rPr>
              <a:t>usca apoyo emocional.</a:t>
            </a:r>
            <a:endParaRPr sz="1600">
              <a:latin typeface="Source Sans Pro"/>
              <a:ea typeface="Source Sans Pro"/>
              <a:cs typeface="Source Sans Pro"/>
              <a:sym typeface="Source Sans Pro"/>
            </a:endParaRPr>
          </a:p>
          <a:p>
            <a:pPr indent="-327660" lvl="0" marL="342900" rtl="0" algn="l">
              <a:lnSpc>
                <a:spcPct val="90000"/>
              </a:lnSpc>
              <a:spcBef>
                <a:spcPts val="0"/>
              </a:spcBef>
              <a:spcAft>
                <a:spcPts val="0"/>
              </a:spcAft>
              <a:buSzPts val="1600"/>
              <a:buFont typeface="Source Sans Pro"/>
              <a:buChar char="►"/>
            </a:pPr>
            <a:r>
              <a:rPr lang="es-MX" sz="1600">
                <a:latin typeface="Source Sans Pro"/>
                <a:ea typeface="Source Sans Pro"/>
                <a:cs typeface="Source Sans Pro"/>
                <a:sym typeface="Source Sans Pro"/>
              </a:rPr>
              <a:t> Busca empoderarse e inspirarse en unión con otras mujeres.</a:t>
            </a:r>
            <a:endParaRPr sz="1600">
              <a:latin typeface="Source Sans Pro"/>
              <a:ea typeface="Source Sans Pro"/>
              <a:cs typeface="Source Sans Pro"/>
              <a:sym typeface="Source Sans Pro"/>
            </a:endParaRPr>
          </a:p>
          <a:p>
            <a:pPr indent="0" lvl="0" marL="457200" rtl="0" algn="l">
              <a:lnSpc>
                <a:spcPct val="90000"/>
              </a:lnSpc>
              <a:spcBef>
                <a:spcPts val="0"/>
              </a:spcBef>
              <a:spcAft>
                <a:spcPts val="0"/>
              </a:spcAft>
              <a:buClr>
                <a:schemeClr val="dk1"/>
              </a:buClr>
              <a:buSzPts val="1100"/>
              <a:buFont typeface="Arial"/>
              <a:buNone/>
            </a:pPr>
            <a:r>
              <a:t/>
            </a:r>
            <a:endParaRPr sz="1600">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t/>
            </a:r>
            <a:endParaRPr sz="14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t/>
            </a:r>
            <a:endParaRPr sz="1400" u="sng">
              <a:latin typeface="Source Sans Pro"/>
              <a:ea typeface="Source Sans Pro"/>
              <a:cs typeface="Source Sans Pro"/>
              <a:sym typeface="Source Sans Pro"/>
            </a:endParaRPr>
          </a:p>
          <a:p>
            <a:pPr indent="0" lvl="0" marL="0" rtl="0" algn="l">
              <a:lnSpc>
                <a:spcPct val="100000"/>
              </a:lnSpc>
              <a:spcBef>
                <a:spcPts val="1000"/>
              </a:spcBef>
              <a:spcAft>
                <a:spcPts val="0"/>
              </a:spcAft>
              <a:buSzPts val="1800"/>
              <a:buNone/>
            </a:pPr>
            <a:r>
              <a:t/>
            </a:r>
            <a:endParaRPr sz="1400"/>
          </a:p>
        </p:txBody>
      </p:sp>
      <p:pic>
        <p:nvPicPr>
          <p:cNvPr id="75" name="Google Shape;75;p3"/>
          <p:cNvPicPr preferRelativeResize="0"/>
          <p:nvPr/>
        </p:nvPicPr>
        <p:blipFill rotWithShape="1">
          <a:blip r:embed="rId3">
            <a:alphaModFix/>
          </a:blip>
          <a:srcRect b="0" l="0" r="0" t="0"/>
          <a:stretch/>
        </p:blipFill>
        <p:spPr>
          <a:xfrm>
            <a:off x="7631150" y="2494400"/>
            <a:ext cx="4762500"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339" name="Shape 339"/>
        <p:cNvGrpSpPr/>
        <p:nvPr/>
      </p:nvGrpSpPr>
      <p:grpSpPr>
        <a:xfrm>
          <a:off x="0" y="0"/>
          <a:ext cx="0" cy="0"/>
          <a:chOff x="0" y="0"/>
          <a:chExt cx="0" cy="0"/>
        </a:xfrm>
      </p:grpSpPr>
      <p:pic>
        <p:nvPicPr>
          <p:cNvPr id="340" name="Google Shape;340;g125703325f1_0_24"/>
          <p:cNvPicPr preferRelativeResize="0"/>
          <p:nvPr/>
        </p:nvPicPr>
        <p:blipFill rotWithShape="1">
          <a:blip r:embed="rId3">
            <a:alphaModFix/>
          </a:blip>
          <a:srcRect b="0" l="0" r="0" t="0"/>
          <a:stretch/>
        </p:blipFill>
        <p:spPr>
          <a:xfrm>
            <a:off x="152350" y="1066500"/>
            <a:ext cx="11887201" cy="5440499"/>
          </a:xfrm>
          <a:prstGeom prst="rect">
            <a:avLst/>
          </a:prstGeom>
          <a:noFill/>
          <a:ln>
            <a:noFill/>
          </a:ln>
        </p:spPr>
      </p:pic>
      <p:sp>
        <p:nvSpPr>
          <p:cNvPr id="341" name="Google Shape;341;g125703325f1_0_24"/>
          <p:cNvSpPr txBox="1"/>
          <p:nvPr>
            <p:ph type="title"/>
          </p:nvPr>
        </p:nvSpPr>
        <p:spPr>
          <a:xfrm>
            <a:off x="152350" y="215367"/>
            <a:ext cx="11360700" cy="763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b="1" lang="es-MX" sz="3000">
                <a:solidFill>
                  <a:srgbClr val="9900FF"/>
                </a:solidFill>
                <a:latin typeface="Source Sans Pro"/>
                <a:ea typeface="Source Sans Pro"/>
                <a:cs typeface="Source Sans Pro"/>
                <a:sym typeface="Source Sans Pro"/>
              </a:rPr>
              <a:t>H</a:t>
            </a:r>
            <a:r>
              <a:rPr b="1" lang="es-MX" sz="3000">
                <a:solidFill>
                  <a:srgbClr val="9900FF"/>
                </a:solidFill>
                <a:latin typeface="Source Sans Pro"/>
                <a:ea typeface="Source Sans Pro"/>
                <a:cs typeface="Source Sans Pro"/>
                <a:sym typeface="Source Sans Pro"/>
              </a:rPr>
              <a:t>ipótesis de mapa del sitio</a:t>
            </a:r>
            <a:endParaRPr b="1" sz="3000">
              <a:solidFill>
                <a:srgbClr val="9900FF"/>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125703325f1_0_2"/>
          <p:cNvPicPr preferRelativeResize="0"/>
          <p:nvPr/>
        </p:nvPicPr>
        <p:blipFill rotWithShape="1">
          <a:blip r:embed="rId3">
            <a:alphaModFix/>
          </a:blip>
          <a:srcRect b="0" l="0" r="0" t="0"/>
          <a:stretch/>
        </p:blipFill>
        <p:spPr>
          <a:xfrm>
            <a:off x="0" y="810000"/>
            <a:ext cx="9585000" cy="6048001"/>
          </a:xfrm>
          <a:prstGeom prst="rect">
            <a:avLst/>
          </a:prstGeom>
          <a:noFill/>
          <a:ln>
            <a:noFill/>
          </a:ln>
        </p:spPr>
      </p:pic>
      <p:sp>
        <p:nvSpPr>
          <p:cNvPr id="347" name="Google Shape;347;g125703325f1_0_2"/>
          <p:cNvSpPr txBox="1"/>
          <p:nvPr/>
        </p:nvSpPr>
        <p:spPr>
          <a:xfrm>
            <a:off x="108000" y="0"/>
            <a:ext cx="4549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M</a:t>
            </a:r>
            <a:r>
              <a:rPr b="1" lang="es-MX" sz="3000">
                <a:solidFill>
                  <a:srgbClr val="9B6BF2"/>
                </a:solidFill>
                <a:latin typeface="Source Sans Pro"/>
                <a:ea typeface="Source Sans Pro"/>
                <a:cs typeface="Source Sans Pro"/>
                <a:sym typeface="Source Sans Pro"/>
              </a:rPr>
              <a:t>atriz de similitud</a:t>
            </a:r>
            <a:endParaRPr b="1" i="0" sz="3000" cap="none" strike="noStrike">
              <a:solidFill>
                <a:srgbClr val="9B6BF2"/>
              </a:solidFill>
              <a:latin typeface="Source Sans Pro"/>
              <a:ea typeface="Source Sans Pro"/>
              <a:cs typeface="Source Sans Pro"/>
              <a:sym typeface="Source Sans Pro"/>
            </a:endParaRPr>
          </a:p>
        </p:txBody>
      </p:sp>
      <p:sp>
        <p:nvSpPr>
          <p:cNvPr id="348" name="Google Shape;348;g125703325f1_0_2"/>
          <p:cNvSpPr/>
          <p:nvPr/>
        </p:nvSpPr>
        <p:spPr>
          <a:xfrm>
            <a:off x="6399000" y="135000"/>
            <a:ext cx="5620800" cy="4563000"/>
          </a:xfrm>
          <a:prstGeom prst="flowChartOffpageConnector">
            <a:avLst/>
          </a:prstGeom>
          <a:solidFill>
            <a:srgbClr val="9B6B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25703325f1_0_2"/>
          <p:cNvSpPr txBox="1"/>
          <p:nvPr/>
        </p:nvSpPr>
        <p:spPr>
          <a:xfrm>
            <a:off x="6669000" y="600000"/>
            <a:ext cx="5350800" cy="37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MX" sz="1600" u="none" cap="none" strike="noStrike">
                <a:solidFill>
                  <a:schemeClr val="lt1"/>
                </a:solidFill>
                <a:latin typeface="Source Sans Pro"/>
                <a:ea typeface="Source Sans Pro"/>
                <a:cs typeface="Source Sans Pro"/>
                <a:sym typeface="Source Sans Pro"/>
              </a:rPr>
              <a:t>Utilizando la Matriz de Similitud basada en los resultados del Card Sorting Híbrido podemos ver  que las personas que completaron el estudio agrupan las siguientes palabras/conceptos:</a:t>
            </a:r>
            <a:endParaRPr b="0" i="0" sz="1600" u="none" cap="none" strike="noStrike">
              <a:solidFill>
                <a:schemeClr val="lt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lt1"/>
              </a:buClr>
              <a:buSzPts val="1600"/>
              <a:buFont typeface="Source Sans Pro"/>
              <a:buChar char="●"/>
            </a:pPr>
            <a:r>
              <a:rPr b="0" i="0" lang="es-MX" sz="1600" u="none" cap="none" strike="noStrike">
                <a:solidFill>
                  <a:schemeClr val="lt1"/>
                </a:solidFill>
                <a:latin typeface="Source Sans Pro"/>
                <a:ea typeface="Source Sans Pro"/>
                <a:cs typeface="Source Sans Pro"/>
                <a:sym typeface="Source Sans Pro"/>
              </a:rPr>
              <a:t>Login - Registrarse</a:t>
            </a:r>
            <a:endParaRPr b="0" i="0" sz="1600" u="none" cap="none" strike="noStrike">
              <a:solidFill>
                <a:schemeClr val="lt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lt1"/>
              </a:buClr>
              <a:buSzPts val="1600"/>
              <a:buFont typeface="Source Sans Pro"/>
              <a:buChar char="●"/>
            </a:pPr>
            <a:r>
              <a:rPr b="0" i="0" lang="es-MX" sz="1600" u="none" cap="none" strike="noStrike">
                <a:solidFill>
                  <a:schemeClr val="lt1"/>
                </a:solidFill>
                <a:latin typeface="Source Sans Pro"/>
                <a:ea typeface="Source Sans Pro"/>
                <a:cs typeface="Source Sans Pro"/>
                <a:sym typeface="Source Sans Pro"/>
              </a:rPr>
              <a:t>Mi perfil - Datos personales - Verificar perfil - Notificaciones - Quieren conocerte</a:t>
            </a:r>
            <a:endParaRPr b="0" i="0" sz="1600" u="none" cap="none" strike="noStrike">
              <a:solidFill>
                <a:schemeClr val="lt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lt1"/>
              </a:buClr>
              <a:buSzPts val="1600"/>
              <a:buFont typeface="Source Sans Pro"/>
              <a:buChar char="●"/>
            </a:pPr>
            <a:r>
              <a:rPr b="0" i="0" lang="es-MX" sz="1600" u="none" cap="none" strike="noStrike">
                <a:solidFill>
                  <a:schemeClr val="lt1"/>
                </a:solidFill>
                <a:latin typeface="Source Sans Pro"/>
                <a:ea typeface="Source Sans Pro"/>
                <a:cs typeface="Source Sans Pro"/>
                <a:sym typeface="Source Sans Pro"/>
              </a:rPr>
              <a:t>Perfiles - Información de otros perfiles -  Me interesa/Next perfil </a:t>
            </a:r>
            <a:endParaRPr b="0" i="0" sz="1600" u="none" cap="none" strike="noStrike">
              <a:solidFill>
                <a:schemeClr val="lt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lt1"/>
              </a:buClr>
              <a:buSzPts val="1600"/>
              <a:buFont typeface="Source Sans Pro"/>
              <a:buChar char="●"/>
            </a:pPr>
            <a:r>
              <a:rPr b="0" i="0" lang="es-MX" sz="1600" u="none" cap="none" strike="noStrike">
                <a:solidFill>
                  <a:schemeClr val="lt1"/>
                </a:solidFill>
                <a:latin typeface="Source Sans Pro"/>
                <a:ea typeface="Source Sans Pro"/>
                <a:cs typeface="Source Sans Pro"/>
                <a:sym typeface="Source Sans Pro"/>
              </a:rPr>
              <a:t>Home - Sobre nosotros - ¿Cómo contactar con otras madres? - Buscador - Filtrar por zona</a:t>
            </a:r>
            <a:endParaRPr b="0" i="0" sz="1600" u="none" cap="none" strike="noStrike">
              <a:solidFill>
                <a:schemeClr val="lt1"/>
              </a:solidFill>
              <a:latin typeface="Source Sans Pro"/>
              <a:ea typeface="Source Sans Pro"/>
              <a:cs typeface="Source Sans Pro"/>
              <a:sym typeface="Source Sans Pro"/>
            </a:endParaRPr>
          </a:p>
          <a:p>
            <a:pPr indent="-330200" lvl="0" marL="457200" marR="0" rtl="0" algn="l">
              <a:lnSpc>
                <a:spcPct val="115000"/>
              </a:lnSpc>
              <a:spcBef>
                <a:spcPts val="0"/>
              </a:spcBef>
              <a:spcAft>
                <a:spcPts val="0"/>
              </a:spcAft>
              <a:buClr>
                <a:schemeClr val="lt1"/>
              </a:buClr>
              <a:buSzPts val="1600"/>
              <a:buFont typeface="Source Sans Pro"/>
              <a:buChar char="●"/>
            </a:pPr>
            <a:r>
              <a:rPr b="0" i="0" lang="es-MX" sz="1600" u="none" cap="none" strike="noStrike">
                <a:solidFill>
                  <a:schemeClr val="lt1"/>
                </a:solidFill>
                <a:latin typeface="Source Sans Pro"/>
                <a:ea typeface="Source Sans Pro"/>
                <a:cs typeface="Source Sans Pro"/>
                <a:sym typeface="Source Sans Pro"/>
              </a:rPr>
              <a:t>Chat</a:t>
            </a:r>
            <a:endParaRPr b="0" i="0" sz="1600" u="none" cap="none" strike="noStrike">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125703325f1_0_15"/>
          <p:cNvPicPr preferRelativeResize="0"/>
          <p:nvPr/>
        </p:nvPicPr>
        <p:blipFill rotWithShape="1">
          <a:blip r:embed="rId3">
            <a:alphaModFix/>
          </a:blip>
          <a:srcRect b="0" l="0" r="0" t="0"/>
          <a:stretch/>
        </p:blipFill>
        <p:spPr>
          <a:xfrm>
            <a:off x="152400" y="152400"/>
            <a:ext cx="11887200" cy="6705600"/>
          </a:xfrm>
          <a:prstGeom prst="rect">
            <a:avLst/>
          </a:prstGeom>
          <a:noFill/>
          <a:ln>
            <a:noFill/>
          </a:ln>
        </p:spPr>
      </p:pic>
      <p:sp>
        <p:nvSpPr>
          <p:cNvPr id="355" name="Google Shape;355;g125703325f1_0_15"/>
          <p:cNvSpPr txBox="1"/>
          <p:nvPr/>
        </p:nvSpPr>
        <p:spPr>
          <a:xfrm>
            <a:off x="152400" y="152400"/>
            <a:ext cx="6048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MX" sz="3000" cap="none" strike="noStrike">
                <a:solidFill>
                  <a:srgbClr val="9B6BF2"/>
                </a:solidFill>
                <a:latin typeface="Source Sans Pro"/>
                <a:ea typeface="Source Sans Pro"/>
                <a:cs typeface="Source Sans Pro"/>
                <a:sym typeface="Source Sans Pro"/>
              </a:rPr>
              <a:t>D</a:t>
            </a:r>
            <a:r>
              <a:rPr b="1" lang="es-MX" sz="3000">
                <a:solidFill>
                  <a:srgbClr val="9B6BF2"/>
                </a:solidFill>
                <a:latin typeface="Source Sans Pro"/>
                <a:ea typeface="Source Sans Pro"/>
                <a:cs typeface="Source Sans Pro"/>
                <a:sym typeface="Source Sans Pro"/>
              </a:rPr>
              <a:t>endograma</a:t>
            </a:r>
            <a:endParaRPr b="1" i="0" sz="3000" cap="none" strike="noStrike">
              <a:solidFill>
                <a:srgbClr val="9B6BF2"/>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pic>
        <p:nvPicPr>
          <p:cNvPr id="360" name="Google Shape;360;g12593132773_0_0"/>
          <p:cNvPicPr preferRelativeResize="0"/>
          <p:nvPr/>
        </p:nvPicPr>
        <p:blipFill rotWithShape="1">
          <a:blip r:embed="rId3">
            <a:alphaModFix/>
          </a:blip>
          <a:srcRect b="0" l="0" r="0" t="0"/>
          <a:stretch/>
        </p:blipFill>
        <p:spPr>
          <a:xfrm>
            <a:off x="0" y="0"/>
            <a:ext cx="12192001" cy="6946650"/>
          </a:xfrm>
          <a:prstGeom prst="rect">
            <a:avLst/>
          </a:prstGeom>
          <a:noFill/>
          <a:ln>
            <a:noFill/>
          </a:ln>
        </p:spPr>
      </p:pic>
      <p:sp>
        <p:nvSpPr>
          <p:cNvPr id="361" name="Google Shape;361;g12593132773_0_0"/>
          <p:cNvSpPr txBox="1"/>
          <p:nvPr/>
        </p:nvSpPr>
        <p:spPr>
          <a:xfrm>
            <a:off x="165825" y="0"/>
            <a:ext cx="3306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s-MX" sz="3000" cap="none" strike="noStrike">
                <a:solidFill>
                  <a:srgbClr val="9B6BF2"/>
                </a:solidFill>
                <a:latin typeface="Source Sans Pro"/>
                <a:ea typeface="Source Sans Pro"/>
                <a:cs typeface="Source Sans Pro"/>
                <a:sym typeface="Source Sans Pro"/>
              </a:rPr>
              <a:t>M</a:t>
            </a:r>
            <a:r>
              <a:rPr b="1" lang="es-MX" sz="3000">
                <a:solidFill>
                  <a:srgbClr val="9B6BF2"/>
                </a:solidFill>
                <a:latin typeface="Source Sans Pro"/>
                <a:ea typeface="Source Sans Pro"/>
                <a:cs typeface="Source Sans Pro"/>
                <a:sym typeface="Source Sans Pro"/>
              </a:rPr>
              <a:t>apa del sitio</a:t>
            </a:r>
            <a:r>
              <a:rPr b="1" i="0" lang="es-MX" sz="3000" cap="none" strike="noStrike">
                <a:solidFill>
                  <a:srgbClr val="9B6BF2"/>
                </a:solidFill>
                <a:latin typeface="Source Sans Pro"/>
                <a:ea typeface="Source Sans Pro"/>
                <a:cs typeface="Source Sans Pro"/>
                <a:sym typeface="Source Sans Pro"/>
              </a:rPr>
              <a:t> </a:t>
            </a:r>
            <a:endParaRPr b="1" i="0" sz="3000" cap="none" strike="noStrike">
              <a:solidFill>
                <a:srgbClr val="9B6BF2"/>
              </a:solidFill>
              <a:latin typeface="Source Sans Pro"/>
              <a:ea typeface="Source Sans Pro"/>
              <a:cs typeface="Source Sans Pro"/>
              <a:sym typeface="Source Sans Pro"/>
            </a:endParaRPr>
          </a:p>
        </p:txBody>
      </p:sp>
      <p:pic>
        <p:nvPicPr>
          <p:cNvPr id="362" name="Google Shape;362;g12593132773_0_0"/>
          <p:cNvPicPr preferRelativeResize="0"/>
          <p:nvPr/>
        </p:nvPicPr>
        <p:blipFill rotWithShape="1">
          <a:blip r:embed="rId4">
            <a:alphaModFix/>
          </a:blip>
          <a:srcRect b="0" l="0" r="0" t="0"/>
          <a:stretch/>
        </p:blipFill>
        <p:spPr>
          <a:xfrm>
            <a:off x="8546900" y="3702375"/>
            <a:ext cx="3645102" cy="31556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1b1ddc051a_0_25"/>
          <p:cNvSpPr/>
          <p:nvPr/>
        </p:nvSpPr>
        <p:spPr>
          <a:xfrm>
            <a:off x="204925" y="5355250"/>
            <a:ext cx="11694000" cy="1311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1b1ddc051a_0_25"/>
          <p:cNvSpPr txBox="1"/>
          <p:nvPr>
            <p:ph type="title"/>
          </p:nvPr>
        </p:nvSpPr>
        <p:spPr>
          <a:xfrm>
            <a:off x="-8750" y="0"/>
            <a:ext cx="12192000" cy="897900"/>
          </a:xfrm>
          <a:prstGeom prst="rect">
            <a:avLst/>
          </a:prstGeom>
          <a:solidFill>
            <a:srgbClr val="9B6BF2"/>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b="1" lang="es-MX" sz="3000">
                <a:solidFill>
                  <a:schemeClr val="lt1"/>
                </a:solidFill>
                <a:latin typeface="Source Sans Pro"/>
                <a:ea typeface="Source Sans Pro"/>
                <a:cs typeface="Source Sans Pro"/>
                <a:sym typeface="Source Sans Pro"/>
              </a:rPr>
              <a:t> </a:t>
            </a:r>
            <a:r>
              <a:rPr b="1" lang="es-MX" sz="3000">
                <a:solidFill>
                  <a:schemeClr val="lt1"/>
                </a:solidFill>
                <a:latin typeface="Source Sans Pro"/>
                <a:ea typeface="Source Sans Pro"/>
                <a:cs typeface="Source Sans Pro"/>
                <a:sym typeface="Source Sans Pro"/>
              </a:rPr>
              <a:t>C</a:t>
            </a:r>
            <a:r>
              <a:rPr b="1" lang="es-MX" sz="3000">
                <a:solidFill>
                  <a:schemeClr val="lt1"/>
                </a:solidFill>
                <a:latin typeface="Source Sans Pro"/>
                <a:ea typeface="Source Sans Pro"/>
                <a:cs typeface="Source Sans Pro"/>
                <a:sym typeface="Source Sans Pro"/>
              </a:rPr>
              <a:t>onclusiones</a:t>
            </a:r>
            <a:endParaRPr b="1" sz="3000">
              <a:solidFill>
                <a:schemeClr val="lt1"/>
              </a:solidFill>
              <a:latin typeface="Source Sans Pro"/>
              <a:ea typeface="Source Sans Pro"/>
              <a:cs typeface="Source Sans Pro"/>
              <a:sym typeface="Source Sans Pro"/>
            </a:endParaRPr>
          </a:p>
        </p:txBody>
      </p:sp>
      <p:sp>
        <p:nvSpPr>
          <p:cNvPr id="369" name="Google Shape;369;g11b1ddc051a_0_25"/>
          <p:cNvSpPr txBox="1"/>
          <p:nvPr>
            <p:ph idx="1" type="body"/>
          </p:nvPr>
        </p:nvSpPr>
        <p:spPr>
          <a:xfrm>
            <a:off x="94500" y="897775"/>
            <a:ext cx="11934000" cy="3416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sz="1600">
                <a:solidFill>
                  <a:schemeClr val="dk1"/>
                </a:solidFill>
                <a:latin typeface="Source Sans Pro"/>
                <a:ea typeface="Source Sans Pro"/>
                <a:cs typeface="Source Sans Pro"/>
                <a:sym typeface="Source Sans Pro"/>
              </a:rPr>
              <a:t>Realizamos el card sorting, visualizando la matriz de similitud y el dendograma, hemos llegado a un mapa de sitio de cómo deberá verse la app para una mejor usabilidad.</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ts val="1440"/>
              <a:buNone/>
            </a:pPr>
            <a:r>
              <a:rPr lang="es-MX" sz="1600">
                <a:solidFill>
                  <a:schemeClr val="dk1"/>
                </a:solidFill>
                <a:latin typeface="Source Sans Pro"/>
                <a:ea typeface="Source Sans Pro"/>
                <a:cs typeface="Source Sans Pro"/>
                <a:sym typeface="Source Sans Pro"/>
              </a:rPr>
              <a:t>Presentábamos la duda de sí poner como primer pantalla el registro o login, pues nuestra idea es que haya la mayor privacidad y seguridad posible, por eso también se busca que se verifiquen los perfiles, Al finalizar vemos que es bueno tener una home donde se encuentre pantallas que muestren información sobre nosotros y de ¿cómo contactar con otras madres?, antes del Registro</a:t>
            </a:r>
            <a:endParaRPr sz="1600">
              <a:solidFill>
                <a:schemeClr val="dk1"/>
              </a:solidFill>
              <a:latin typeface="Source Sans Pro"/>
              <a:ea typeface="Source Sans Pro"/>
              <a:cs typeface="Source Sans Pro"/>
              <a:sym typeface="Source Sans Pro"/>
            </a:endParaRPr>
          </a:p>
        </p:txBody>
      </p:sp>
      <p:sp>
        <p:nvSpPr>
          <p:cNvPr id="370" name="Google Shape;370;g11b1ddc051a_0_25"/>
          <p:cNvSpPr txBox="1"/>
          <p:nvPr/>
        </p:nvSpPr>
        <p:spPr>
          <a:xfrm>
            <a:off x="81750" y="2492488"/>
            <a:ext cx="120285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D</a:t>
            </a:r>
            <a:r>
              <a:rPr b="1" lang="es-MX" sz="3000">
                <a:solidFill>
                  <a:srgbClr val="9B6BF2"/>
                </a:solidFill>
                <a:latin typeface="Source Sans Pro"/>
                <a:ea typeface="Source Sans Pro"/>
                <a:cs typeface="Source Sans Pro"/>
                <a:sym typeface="Source Sans Pro"/>
              </a:rPr>
              <a:t>iagrama de flujo</a:t>
            </a:r>
            <a:endParaRPr b="1">
              <a:solidFill>
                <a:srgbClr val="9B6BF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chemeClr val="dk1"/>
                </a:solidFill>
                <a:latin typeface="Source Sans Pro"/>
                <a:ea typeface="Source Sans Pro"/>
                <a:cs typeface="Source Sans Pro"/>
                <a:sym typeface="Source Sans Pro"/>
              </a:rPr>
              <a:t>Comenzaremos a pensar y analizar las pantallas, los pasos que debe realizar el usuario para llevar a cabo una tarea de la manera más eficiente dentro de nuestra app.</a:t>
            </a:r>
            <a:endParaRPr b="0" i="0" sz="16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chemeClr val="dk1"/>
                </a:solidFill>
                <a:latin typeface="Source Sans Pro"/>
                <a:ea typeface="Source Sans Pro"/>
                <a:cs typeface="Source Sans Pro"/>
                <a:sym typeface="Source Sans Pro"/>
              </a:rPr>
              <a:t>Realizaremos el Task Flow y el User Flow para evaluar la manera en que se moverán dentro de la app y captar posibles errores.</a:t>
            </a:r>
            <a:endParaRPr b="0" i="0" sz="1600" u="none" cap="none" strike="noStrike">
              <a:solidFill>
                <a:schemeClr val="dk1"/>
              </a:solidFill>
              <a:latin typeface="Source Sans Pro"/>
              <a:ea typeface="Source Sans Pro"/>
              <a:cs typeface="Source Sans Pro"/>
              <a:sym typeface="Source Sans Pro"/>
            </a:endParaRPr>
          </a:p>
        </p:txBody>
      </p:sp>
      <p:pic>
        <p:nvPicPr>
          <p:cNvPr id="371" name="Google Shape;371;g11b1ddc051a_0_25"/>
          <p:cNvPicPr preferRelativeResize="0"/>
          <p:nvPr/>
        </p:nvPicPr>
        <p:blipFill rotWithShape="1">
          <a:blip r:embed="rId3">
            <a:alphaModFix/>
          </a:blip>
          <a:srcRect b="0" l="0" r="0" t="0"/>
          <a:stretch/>
        </p:blipFill>
        <p:spPr>
          <a:xfrm>
            <a:off x="117900" y="5163976"/>
            <a:ext cx="11887199" cy="1369800"/>
          </a:xfrm>
          <a:prstGeom prst="rect">
            <a:avLst/>
          </a:prstGeom>
          <a:noFill/>
          <a:ln>
            <a:noFill/>
          </a:ln>
        </p:spPr>
      </p:pic>
      <p:sp>
        <p:nvSpPr>
          <p:cNvPr id="372" name="Google Shape;372;g11b1ddc051a_0_25"/>
          <p:cNvSpPr txBox="1"/>
          <p:nvPr/>
        </p:nvSpPr>
        <p:spPr>
          <a:xfrm>
            <a:off x="120250" y="4619151"/>
            <a:ext cx="11934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MX" sz="1600">
                <a:solidFill>
                  <a:schemeClr val="dk1"/>
                </a:solidFill>
                <a:latin typeface="Source Sans Pro"/>
                <a:ea typeface="Source Sans Pro"/>
                <a:cs typeface="Source Sans Pro"/>
                <a:sym typeface="Source Sans Pro"/>
              </a:rPr>
              <a:t>María</a:t>
            </a:r>
            <a:r>
              <a:rPr b="0" i="0" lang="es-MX" sz="1600" u="none" cap="none" strike="noStrike">
                <a:solidFill>
                  <a:schemeClr val="dk1"/>
                </a:solidFill>
                <a:latin typeface="Source Sans Pro"/>
                <a:ea typeface="Source Sans Pro"/>
                <a:cs typeface="Source Sans Pro"/>
                <a:sym typeface="Source Sans Pro"/>
              </a:rPr>
              <a:t> ingresa a la app para poder hacer match y contactar con alguna madre que esté pasando por lo mismo que ella.</a:t>
            </a:r>
            <a:endParaRPr b="0" i="0" sz="1600" u="none" cap="none" strike="noStrike">
              <a:solidFill>
                <a:schemeClr val="dk1"/>
              </a:solidFill>
              <a:latin typeface="Source Sans Pro"/>
              <a:ea typeface="Source Sans Pro"/>
              <a:cs typeface="Source Sans Pro"/>
              <a:sym typeface="Source Sans Pro"/>
            </a:endParaRPr>
          </a:p>
        </p:txBody>
      </p:sp>
      <p:sp>
        <p:nvSpPr>
          <p:cNvPr id="373" name="Google Shape;373;g11b1ddc051a_0_25"/>
          <p:cNvSpPr txBox="1"/>
          <p:nvPr/>
        </p:nvSpPr>
        <p:spPr>
          <a:xfrm flipH="1">
            <a:off x="81750" y="4103650"/>
            <a:ext cx="4914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T</a:t>
            </a:r>
            <a:r>
              <a:rPr b="1" lang="es-MX" sz="3000">
                <a:solidFill>
                  <a:srgbClr val="9B6BF2"/>
                </a:solidFill>
                <a:latin typeface="Source Sans Pro"/>
                <a:ea typeface="Source Sans Pro"/>
                <a:cs typeface="Source Sans Pro"/>
                <a:sym typeface="Source Sans Pro"/>
              </a:rPr>
              <a:t>ask flow</a:t>
            </a:r>
            <a:endParaRPr b="1" i="0" sz="3000" cap="none" strike="noStrike">
              <a:solidFill>
                <a:srgbClr val="9B6BF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pic>
        <p:nvPicPr>
          <p:cNvPr id="378" name="Google Shape;378;g11b48b83892_0_10"/>
          <p:cNvPicPr preferRelativeResize="0"/>
          <p:nvPr/>
        </p:nvPicPr>
        <p:blipFill rotWithShape="1">
          <a:blip r:embed="rId3">
            <a:alphaModFix/>
          </a:blip>
          <a:srcRect b="0" l="0" r="0" t="1273"/>
          <a:stretch/>
        </p:blipFill>
        <p:spPr>
          <a:xfrm>
            <a:off x="152400" y="823500"/>
            <a:ext cx="11887201" cy="5724174"/>
          </a:xfrm>
          <a:prstGeom prst="rect">
            <a:avLst/>
          </a:prstGeom>
          <a:noFill/>
          <a:ln>
            <a:noFill/>
          </a:ln>
        </p:spPr>
      </p:pic>
      <p:sp>
        <p:nvSpPr>
          <p:cNvPr id="379" name="Google Shape;379;g11b48b83892_0_10"/>
          <p:cNvSpPr txBox="1"/>
          <p:nvPr/>
        </p:nvSpPr>
        <p:spPr>
          <a:xfrm>
            <a:off x="379375" y="97600"/>
            <a:ext cx="77760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MX" sz="3000" cap="none" strike="noStrike">
                <a:solidFill>
                  <a:srgbClr val="9B6BF2"/>
                </a:solidFill>
                <a:latin typeface="Source Sans Pro"/>
                <a:ea typeface="Source Sans Pro"/>
                <a:cs typeface="Source Sans Pro"/>
                <a:sym typeface="Source Sans Pro"/>
              </a:rPr>
              <a:t>U</a:t>
            </a:r>
            <a:r>
              <a:rPr b="1" lang="es-MX" sz="3000">
                <a:solidFill>
                  <a:srgbClr val="9B6BF2"/>
                </a:solidFill>
                <a:latin typeface="Source Sans Pro"/>
                <a:ea typeface="Source Sans Pro"/>
                <a:cs typeface="Source Sans Pro"/>
                <a:sym typeface="Source Sans Pro"/>
              </a:rPr>
              <a:t>ser flow</a:t>
            </a:r>
            <a:endParaRPr b="1" i="0" sz="3000" cap="none" strike="noStrike">
              <a:solidFill>
                <a:srgbClr val="9B6BF2"/>
              </a:solidFill>
              <a:latin typeface="Source Sans Pro"/>
              <a:ea typeface="Source Sans Pro"/>
              <a:cs typeface="Source Sans Pro"/>
              <a:sym typeface="Source Sans Pro"/>
            </a:endParaRPr>
          </a:p>
        </p:txBody>
      </p:sp>
      <p:sp>
        <p:nvSpPr>
          <p:cNvPr id="380" name="Google Shape;380;g11b48b83892_0_10"/>
          <p:cNvSpPr txBox="1"/>
          <p:nvPr/>
        </p:nvSpPr>
        <p:spPr>
          <a:xfrm>
            <a:off x="8778825" y="58590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1b48b83892_0_10"/>
          <p:cNvSpPr txBox="1"/>
          <p:nvPr/>
        </p:nvSpPr>
        <p:spPr>
          <a:xfrm>
            <a:off x="7315100" y="5493750"/>
            <a:ext cx="46527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900" u="none" cap="none" strike="noStrike">
                <a:solidFill>
                  <a:schemeClr val="dk1"/>
                </a:solidFill>
                <a:latin typeface="Century Gothic"/>
                <a:ea typeface="Century Gothic"/>
                <a:cs typeface="Century Gothic"/>
                <a:sym typeface="Century Gothic"/>
              </a:rPr>
              <a:t>Link</a:t>
            </a:r>
            <a:r>
              <a:rPr b="0" i="0" lang="es-MX" sz="1900" u="none" cap="none" strike="noStrike">
                <a:solidFill>
                  <a:srgbClr val="9B6BF2"/>
                </a:solidFill>
                <a:latin typeface="Century Gothic"/>
                <a:ea typeface="Century Gothic"/>
                <a:cs typeface="Century Gothic"/>
                <a:sym typeface="Century Gothic"/>
              </a:rPr>
              <a:t> </a:t>
            </a:r>
            <a:r>
              <a:rPr b="0" i="0" lang="es-MX" sz="1400" u="sng" cap="none" strike="noStrike">
                <a:solidFill>
                  <a:srgbClr val="9B6BF2"/>
                </a:solidFill>
                <a:latin typeface="Century Gothic"/>
                <a:ea typeface="Century Gothic"/>
                <a:cs typeface="Century Gothic"/>
                <a:sym typeface="Century Gothic"/>
                <a:hlinkClick r:id="rId4">
                  <a:extLst>
                    <a:ext uri="{A12FA001-AC4F-418D-AE19-62706E023703}">
                      <ahyp:hlinkClr val="tx"/>
                    </a:ext>
                  </a:extLst>
                </a:hlinkClick>
              </a:rPr>
              <a:t>https://whimsical.com/user-flow-Mhxr4eaygZGW6gMdvNt4cE</a:t>
            </a:r>
            <a:endParaRPr b="0" i="0" sz="1400" u="none" cap="none" strike="noStrike">
              <a:solidFill>
                <a:srgbClr val="9B6BF2"/>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25e95050bd_0_2"/>
          <p:cNvSpPr txBox="1"/>
          <p:nvPr>
            <p:ph type="title"/>
          </p:nvPr>
        </p:nvSpPr>
        <p:spPr>
          <a:xfrm>
            <a:off x="0" y="81000"/>
            <a:ext cx="12192000" cy="729000"/>
          </a:xfrm>
          <a:prstGeom prst="rect">
            <a:avLst/>
          </a:prstGeom>
          <a:solidFill>
            <a:srgbClr val="9B6BF2"/>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b="1" lang="es-MX" sz="3000">
                <a:solidFill>
                  <a:schemeClr val="lt1"/>
                </a:solidFill>
                <a:latin typeface="Source Sans Pro"/>
                <a:ea typeface="Source Sans Pro"/>
                <a:cs typeface="Source Sans Pro"/>
                <a:sym typeface="Source Sans Pro"/>
              </a:rPr>
              <a:t>  </a:t>
            </a:r>
            <a:r>
              <a:rPr b="1" lang="es-MX" sz="3000">
                <a:solidFill>
                  <a:schemeClr val="lt1"/>
                </a:solidFill>
                <a:latin typeface="Source Sans Pro"/>
                <a:ea typeface="Source Sans Pro"/>
                <a:cs typeface="Source Sans Pro"/>
                <a:sym typeface="Source Sans Pro"/>
              </a:rPr>
              <a:t>C</a:t>
            </a:r>
            <a:r>
              <a:rPr b="1" lang="es-MX" sz="3000">
                <a:solidFill>
                  <a:schemeClr val="lt1"/>
                </a:solidFill>
                <a:latin typeface="Source Sans Pro"/>
                <a:ea typeface="Source Sans Pro"/>
                <a:cs typeface="Source Sans Pro"/>
                <a:sym typeface="Source Sans Pro"/>
              </a:rPr>
              <a:t>onclusiones</a:t>
            </a:r>
            <a:endParaRPr b="1" sz="3000">
              <a:solidFill>
                <a:schemeClr val="lt1"/>
              </a:solidFill>
              <a:latin typeface="Source Sans Pro"/>
              <a:ea typeface="Source Sans Pro"/>
              <a:cs typeface="Source Sans Pro"/>
              <a:sym typeface="Source Sans Pro"/>
            </a:endParaRPr>
          </a:p>
        </p:txBody>
      </p:sp>
      <p:sp>
        <p:nvSpPr>
          <p:cNvPr id="387" name="Google Shape;387;g125e95050bd_0_2"/>
          <p:cNvSpPr txBox="1"/>
          <p:nvPr>
            <p:ph idx="1" type="body"/>
          </p:nvPr>
        </p:nvSpPr>
        <p:spPr>
          <a:xfrm>
            <a:off x="54375" y="931500"/>
            <a:ext cx="12014700" cy="115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s-MX" sz="1700">
                <a:solidFill>
                  <a:schemeClr val="dk1"/>
                </a:solidFill>
                <a:latin typeface="Source Sans Pro"/>
                <a:ea typeface="Source Sans Pro"/>
                <a:cs typeface="Source Sans Pro"/>
                <a:sym typeface="Source Sans Pro"/>
              </a:rPr>
              <a:t>Se </a:t>
            </a:r>
            <a:r>
              <a:rPr lang="es-MX" sz="1700">
                <a:solidFill>
                  <a:schemeClr val="dk1"/>
                </a:solidFill>
                <a:latin typeface="Source Sans Pro"/>
                <a:ea typeface="Source Sans Pro"/>
                <a:cs typeface="Source Sans Pro"/>
                <a:sym typeface="Source Sans Pro"/>
              </a:rPr>
              <a:t>construyó el task flow en base al MVP, POV y a la situación presentada en el Storyboard para detallar las tareas que el usuario va a realizar.</a:t>
            </a:r>
            <a:endParaRPr sz="1700">
              <a:solidFill>
                <a:schemeClr val="dk1"/>
              </a:solidFill>
              <a:latin typeface="Source Sans Pro"/>
              <a:ea typeface="Source Sans Pro"/>
              <a:cs typeface="Source Sans Pro"/>
              <a:sym typeface="Source Sans Pro"/>
            </a:endParaRPr>
          </a:p>
          <a:p>
            <a:pPr indent="0" lvl="0" marL="0" rtl="0" algn="l">
              <a:lnSpc>
                <a:spcPct val="90000"/>
              </a:lnSpc>
              <a:spcBef>
                <a:spcPts val="0"/>
              </a:spcBef>
              <a:spcAft>
                <a:spcPts val="0"/>
              </a:spcAft>
              <a:buSzPts val="1800"/>
              <a:buNone/>
            </a:pPr>
            <a:r>
              <a:rPr lang="es-MX" sz="1700">
                <a:solidFill>
                  <a:schemeClr val="dk1"/>
                </a:solidFill>
                <a:latin typeface="Source Sans Pro"/>
                <a:ea typeface="Source Sans Pro"/>
                <a:cs typeface="Source Sans Pro"/>
                <a:sym typeface="Source Sans Pro"/>
              </a:rPr>
              <a:t>Se propuso un Task flow en base a una necesidad del User persona para solucionar una problemática del mismo.</a:t>
            </a:r>
            <a:endParaRPr sz="1700">
              <a:solidFill>
                <a:schemeClr val="dk1"/>
              </a:solidFill>
              <a:latin typeface="Source Sans Pro"/>
              <a:ea typeface="Source Sans Pro"/>
              <a:cs typeface="Source Sans Pro"/>
              <a:sym typeface="Source Sans Pro"/>
            </a:endParaRPr>
          </a:p>
          <a:p>
            <a:pPr indent="0" lvl="0" marL="0" rtl="0" algn="l">
              <a:lnSpc>
                <a:spcPct val="90000"/>
              </a:lnSpc>
              <a:spcBef>
                <a:spcPts val="0"/>
              </a:spcBef>
              <a:spcAft>
                <a:spcPts val="0"/>
              </a:spcAft>
              <a:buSzPts val="1800"/>
              <a:buNone/>
            </a:pPr>
            <a:r>
              <a:rPr lang="es-MX" sz="1700">
                <a:solidFill>
                  <a:schemeClr val="dk1"/>
                </a:solidFill>
                <a:latin typeface="Source Sans Pro"/>
                <a:ea typeface="Source Sans Pro"/>
                <a:cs typeface="Source Sans Pro"/>
                <a:sym typeface="Source Sans Pro"/>
              </a:rPr>
              <a:t>Se armo el User flow y se desarrolló un Happy path para diagramar el camino que sigue el usuario en la app para matchear con una madre, chatear y formar su tribu, luego se añaden distintos problemas que pueden surgir a lo largo de ese camino y sus distintas soluciones.</a:t>
            </a:r>
            <a:endParaRPr sz="1700">
              <a:solidFill>
                <a:schemeClr val="dk1"/>
              </a:solidFill>
              <a:latin typeface="Source Sans Pro"/>
              <a:ea typeface="Source Sans Pro"/>
              <a:cs typeface="Source Sans Pro"/>
              <a:sym typeface="Source Sans Pro"/>
            </a:endParaRPr>
          </a:p>
          <a:p>
            <a:pPr indent="0" lvl="0" marL="0" rtl="0" algn="l">
              <a:lnSpc>
                <a:spcPct val="90000"/>
              </a:lnSpc>
              <a:spcBef>
                <a:spcPts val="1000"/>
              </a:spcBef>
              <a:spcAft>
                <a:spcPts val="0"/>
              </a:spcAft>
              <a:buClr>
                <a:srgbClr val="000000"/>
              </a:buClr>
              <a:buSzPts val="1332"/>
              <a:buFont typeface="Arial"/>
              <a:buNone/>
            </a:pPr>
            <a:r>
              <a:t/>
            </a:r>
            <a:endParaRPr sz="1700">
              <a:solidFill>
                <a:schemeClr val="dk1"/>
              </a:solidFill>
              <a:latin typeface="Source Sans Pro"/>
              <a:ea typeface="Source Sans Pro"/>
              <a:cs typeface="Source Sans Pro"/>
              <a:sym typeface="Source Sans Pro"/>
            </a:endParaRPr>
          </a:p>
        </p:txBody>
      </p:sp>
      <p:sp>
        <p:nvSpPr>
          <p:cNvPr id="388" name="Google Shape;388;g125e95050bd_0_2"/>
          <p:cNvSpPr txBox="1"/>
          <p:nvPr>
            <p:ph idx="1" type="body"/>
          </p:nvPr>
        </p:nvSpPr>
        <p:spPr>
          <a:xfrm>
            <a:off x="54375" y="3042850"/>
            <a:ext cx="12014700" cy="3565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1000"/>
              </a:spcBef>
              <a:spcAft>
                <a:spcPts val="0"/>
              </a:spcAft>
              <a:buSzPct val="64717"/>
              <a:buNone/>
            </a:pPr>
            <a:r>
              <a:rPr lang="es-MX" sz="2225">
                <a:solidFill>
                  <a:schemeClr val="dk1"/>
                </a:solidFill>
                <a:latin typeface="Source Sans Pro SemiBold"/>
                <a:ea typeface="Source Sans Pro SemiBold"/>
                <a:cs typeface="Source Sans Pro SemiBold"/>
                <a:sym typeface="Source Sans Pro SemiBold"/>
              </a:rPr>
              <a:t>E</a:t>
            </a:r>
            <a:r>
              <a:rPr lang="es-MX" sz="2225">
                <a:solidFill>
                  <a:schemeClr val="dk1"/>
                </a:solidFill>
                <a:latin typeface="Source Sans Pro SemiBold"/>
                <a:ea typeface="Source Sans Pro SemiBold"/>
                <a:cs typeface="Source Sans Pro SemiBold"/>
                <a:sym typeface="Source Sans Pro SemiBold"/>
              </a:rPr>
              <a:t>scenario hipotético brindado:</a:t>
            </a:r>
            <a:endParaRPr sz="2225">
              <a:solidFill>
                <a:schemeClr val="dk1"/>
              </a:solidFill>
              <a:latin typeface="Source Sans Pro SemiBold"/>
              <a:ea typeface="Source Sans Pro SemiBold"/>
              <a:cs typeface="Source Sans Pro SemiBold"/>
              <a:sym typeface="Source Sans Pro SemiBold"/>
            </a:endParaRPr>
          </a:p>
          <a:p>
            <a:pPr indent="0" lvl="0" marL="0" rtl="0" algn="l">
              <a:lnSpc>
                <a:spcPct val="100000"/>
              </a:lnSpc>
              <a:spcBef>
                <a:spcPts val="1000"/>
              </a:spcBef>
              <a:spcAft>
                <a:spcPts val="0"/>
              </a:spcAft>
              <a:buSzPct val="78522"/>
              <a:buNone/>
            </a:pPr>
            <a:r>
              <a:rPr lang="es-MX" sz="1833">
                <a:solidFill>
                  <a:schemeClr val="dk1"/>
                </a:solidFill>
                <a:latin typeface="Source Sans Pro"/>
                <a:ea typeface="Source Sans Pro"/>
                <a:cs typeface="Source Sans Pro"/>
                <a:sym typeface="Source Sans Pro"/>
              </a:rPr>
              <a:t>Son las tres de la mañana, al fin se durmió el bebé, no sabés si bañarte, dormir o ver una serie, estás cansada, te sentís la peor madre, tu pareja no entiende, tus amigas no entienden. Necesitas hablar con madres que te digan que es normal, alegrarse porque se durmió y a la vez extrañarlo. El puerperio a flor de piel, te hace llorar por nada. Buscas una app en el play store porque te acordaste de un artículo que decía que criar en tribu era más fácil. </a:t>
            </a:r>
            <a:endParaRPr sz="1833">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ct val="64717"/>
              <a:buNone/>
            </a:pPr>
            <a:r>
              <a:rPr lang="es-MX" sz="2225">
                <a:solidFill>
                  <a:schemeClr val="dk1"/>
                </a:solidFill>
                <a:latin typeface="Source Sans Pro SemiBold"/>
                <a:ea typeface="Source Sans Pro SemiBold"/>
                <a:cs typeface="Source Sans Pro SemiBold"/>
                <a:sym typeface="Source Sans Pro SemiBold"/>
              </a:rPr>
              <a:t>T</a:t>
            </a:r>
            <a:r>
              <a:rPr lang="es-MX" sz="2225">
                <a:solidFill>
                  <a:schemeClr val="dk1"/>
                </a:solidFill>
                <a:latin typeface="Source Sans Pro SemiBold"/>
                <a:ea typeface="Source Sans Pro SemiBold"/>
                <a:cs typeface="Source Sans Pro SemiBold"/>
                <a:sym typeface="Source Sans Pro SemiBold"/>
              </a:rPr>
              <a:t>areas a cumplir:</a:t>
            </a:r>
            <a:endParaRPr sz="2225">
              <a:solidFill>
                <a:schemeClr val="dk1"/>
              </a:solidFill>
              <a:latin typeface="Source Sans Pro SemiBold"/>
              <a:ea typeface="Source Sans Pro SemiBold"/>
              <a:cs typeface="Source Sans Pro SemiBold"/>
              <a:sym typeface="Source Sans Pro SemiBold"/>
            </a:endParaRPr>
          </a:p>
          <a:p>
            <a:pPr indent="0" lvl="0" marL="0" rtl="0" algn="l">
              <a:lnSpc>
                <a:spcPct val="100000"/>
              </a:lnSpc>
              <a:spcBef>
                <a:spcPts val="1000"/>
              </a:spcBef>
              <a:spcAft>
                <a:spcPts val="0"/>
              </a:spcAft>
              <a:buSzPct val="76981"/>
              <a:buNone/>
            </a:pPr>
            <a:r>
              <a:rPr lang="es-MX" sz="1870">
                <a:solidFill>
                  <a:schemeClr val="dk1"/>
                </a:solidFill>
                <a:latin typeface="Source Sans Pro"/>
                <a:ea typeface="Source Sans Pro"/>
                <a:cs typeface="Source Sans Pro"/>
                <a:sym typeface="Source Sans Pro"/>
              </a:rPr>
              <a:t>registrarse </a:t>
            </a:r>
            <a:r>
              <a:rPr lang="es-MX" sz="1870">
                <a:solidFill>
                  <a:schemeClr val="dk1"/>
                </a:solidFill>
                <a:latin typeface="Source Sans Pro"/>
                <a:ea typeface="Source Sans Pro"/>
                <a:cs typeface="Source Sans Pro"/>
                <a:sym typeface="Source Sans Pro"/>
              </a:rPr>
              <a:t>-</a:t>
            </a:r>
            <a:r>
              <a:rPr lang="es-MX" sz="1870">
                <a:solidFill>
                  <a:schemeClr val="dk1"/>
                </a:solidFill>
                <a:latin typeface="Source Sans Pro"/>
                <a:ea typeface="Source Sans Pro"/>
                <a:cs typeface="Source Sans Pro"/>
                <a:sym typeface="Source Sans Pro"/>
              </a:rPr>
              <a:t> matchear un perfil </a:t>
            </a:r>
            <a:r>
              <a:rPr lang="es-MX" sz="1870">
                <a:solidFill>
                  <a:schemeClr val="dk1"/>
                </a:solidFill>
                <a:latin typeface="Source Sans Pro"/>
                <a:ea typeface="Source Sans Pro"/>
                <a:cs typeface="Source Sans Pro"/>
                <a:sym typeface="Source Sans Pro"/>
              </a:rPr>
              <a:t>-</a:t>
            </a:r>
            <a:r>
              <a:rPr lang="es-MX" sz="1870">
                <a:solidFill>
                  <a:schemeClr val="dk1"/>
                </a:solidFill>
                <a:latin typeface="Source Sans Pro"/>
                <a:ea typeface="Source Sans Pro"/>
                <a:cs typeface="Source Sans Pro"/>
                <a:sym typeface="Source Sans Pro"/>
              </a:rPr>
              <a:t>  buscar match en notificaciones </a:t>
            </a:r>
            <a:r>
              <a:rPr lang="es-MX" sz="1870">
                <a:solidFill>
                  <a:schemeClr val="dk1"/>
                </a:solidFill>
                <a:latin typeface="Source Sans Pro"/>
                <a:ea typeface="Source Sans Pro"/>
                <a:cs typeface="Source Sans Pro"/>
                <a:sym typeface="Source Sans Pro"/>
              </a:rPr>
              <a:t>-</a:t>
            </a:r>
            <a:r>
              <a:rPr lang="es-MX" sz="1870">
                <a:solidFill>
                  <a:schemeClr val="dk1"/>
                </a:solidFill>
                <a:latin typeface="Source Sans Pro"/>
                <a:ea typeface="Source Sans Pro"/>
                <a:cs typeface="Source Sans Pro"/>
                <a:sym typeface="Source Sans Pro"/>
              </a:rPr>
              <a:t> buscar perfiles por tu zona </a:t>
            </a:r>
            <a:r>
              <a:rPr lang="es-MX" sz="1870">
                <a:solidFill>
                  <a:schemeClr val="dk1"/>
                </a:solidFill>
                <a:latin typeface="Source Sans Pro"/>
                <a:ea typeface="Source Sans Pro"/>
                <a:cs typeface="Source Sans Pro"/>
                <a:sym typeface="Source Sans Pro"/>
              </a:rPr>
              <a:t>- </a:t>
            </a:r>
            <a:endParaRPr sz="187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ct val="76981"/>
              <a:buNone/>
            </a:pPr>
            <a:r>
              <a:rPr lang="es-MX" sz="1870">
                <a:solidFill>
                  <a:schemeClr val="dk1"/>
                </a:solidFill>
                <a:latin typeface="Source Sans Pro"/>
                <a:ea typeface="Source Sans Pro"/>
                <a:cs typeface="Source Sans Pro"/>
                <a:sym typeface="Source Sans Pro"/>
              </a:rPr>
              <a:t>iniciar un chat</a:t>
            </a:r>
            <a:endParaRPr sz="1870">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ct val="73207"/>
              <a:buNone/>
            </a:pPr>
            <a:r>
              <a:rPr lang="es-MX" sz="1967">
                <a:solidFill>
                  <a:schemeClr val="dk1"/>
                </a:solidFill>
                <a:latin typeface="Source Sans Pro SemiBold"/>
                <a:ea typeface="Source Sans Pro SemiBold"/>
                <a:cs typeface="Source Sans Pro SemiBold"/>
                <a:sym typeface="Source Sans Pro SemiBold"/>
              </a:rPr>
              <a:t>O</a:t>
            </a:r>
            <a:r>
              <a:rPr lang="es-MX" sz="1967">
                <a:solidFill>
                  <a:schemeClr val="dk1"/>
                </a:solidFill>
                <a:latin typeface="Source Sans Pro SemiBold"/>
                <a:ea typeface="Source Sans Pro SemiBold"/>
                <a:cs typeface="Source Sans Pro SemiBold"/>
                <a:sym typeface="Source Sans Pro SemiBold"/>
              </a:rPr>
              <a:t>bjetivo</a:t>
            </a:r>
            <a:r>
              <a:rPr lang="es-MX">
                <a:solidFill>
                  <a:schemeClr val="dk1"/>
                </a:solidFill>
              </a:rPr>
              <a:t>:</a:t>
            </a:r>
            <a:endParaRPr>
              <a:solidFill>
                <a:schemeClr val="dk1"/>
              </a:solidFill>
            </a:endParaRPr>
          </a:p>
          <a:p>
            <a:pPr indent="0" lvl="0" marL="0" rtl="0" algn="l">
              <a:lnSpc>
                <a:spcPct val="100000"/>
              </a:lnSpc>
              <a:spcBef>
                <a:spcPts val="1000"/>
              </a:spcBef>
              <a:spcAft>
                <a:spcPts val="0"/>
              </a:spcAft>
              <a:buSzPct val="70804"/>
              <a:buNone/>
            </a:pPr>
            <a:r>
              <a:rPr lang="es-MX" sz="2033">
                <a:solidFill>
                  <a:schemeClr val="dk1"/>
                </a:solidFill>
                <a:latin typeface="Source Sans Pro"/>
                <a:ea typeface="Source Sans Pro"/>
                <a:cs typeface="Source Sans Pro"/>
                <a:sym typeface="Source Sans Pro"/>
              </a:rPr>
              <a:t>Buscar perfiles de madres para crear tu red de contención, encontrar tu tribu.</a:t>
            </a:r>
            <a:endParaRPr sz="2033">
              <a:solidFill>
                <a:schemeClr val="dk1"/>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ct val="59999"/>
              <a:buNone/>
            </a:pPr>
            <a:r>
              <a:t/>
            </a:r>
            <a:endParaRPr>
              <a:solidFill>
                <a:schemeClr val="dk1"/>
              </a:solidFill>
            </a:endParaRPr>
          </a:p>
        </p:txBody>
      </p:sp>
      <p:sp>
        <p:nvSpPr>
          <p:cNvPr id="389" name="Google Shape;389;g125e95050bd_0_2"/>
          <p:cNvSpPr txBox="1"/>
          <p:nvPr/>
        </p:nvSpPr>
        <p:spPr>
          <a:xfrm>
            <a:off x="144625" y="2396350"/>
            <a:ext cx="5832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P</a:t>
            </a:r>
            <a:r>
              <a:rPr b="1" lang="es-MX" sz="3000">
                <a:solidFill>
                  <a:srgbClr val="9B6BF2"/>
                </a:solidFill>
                <a:latin typeface="Source Sans Pro"/>
                <a:ea typeface="Source Sans Pro"/>
                <a:cs typeface="Source Sans Pro"/>
                <a:sym typeface="Source Sans Pro"/>
              </a:rPr>
              <a:t>ruebas de usabilidad</a:t>
            </a:r>
            <a:endParaRPr b="1" i="0" sz="3000" cap="none" strike="noStrike">
              <a:solidFill>
                <a:srgbClr val="9B6BF2"/>
              </a:solidFill>
              <a:latin typeface="Source Sans Pro"/>
              <a:ea typeface="Source Sans Pro"/>
              <a:cs typeface="Source Sans Pro"/>
              <a:sym typeface="Source Sans Pro"/>
            </a:endParaRPr>
          </a:p>
        </p:txBody>
      </p:sp>
      <p:pic>
        <p:nvPicPr>
          <p:cNvPr id="390" name="Google Shape;390;g125e95050bd_0_2"/>
          <p:cNvPicPr preferRelativeResize="0"/>
          <p:nvPr/>
        </p:nvPicPr>
        <p:blipFill>
          <a:blip r:embed="rId3">
            <a:alphaModFix/>
          </a:blip>
          <a:stretch>
            <a:fillRect/>
          </a:stretch>
        </p:blipFill>
        <p:spPr>
          <a:xfrm>
            <a:off x="8424000" y="3614100"/>
            <a:ext cx="3768000" cy="31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graphicFrame>
        <p:nvGraphicFramePr>
          <p:cNvPr id="395" name="Google Shape;395;g1309aca8547_1_13"/>
          <p:cNvGraphicFramePr/>
          <p:nvPr/>
        </p:nvGraphicFramePr>
        <p:xfrm>
          <a:off x="2713488" y="296813"/>
          <a:ext cx="3000000" cy="3000000"/>
        </p:xfrm>
        <a:graphic>
          <a:graphicData uri="http://schemas.openxmlformats.org/drawingml/2006/table">
            <a:tbl>
              <a:tblPr>
                <a:noFill/>
                <a:tableStyleId>{828ACD43-E0F2-456E-8DFF-B092D72E564A}</a:tableStyleId>
              </a:tblPr>
              <a:tblGrid>
                <a:gridCol w="2085225"/>
                <a:gridCol w="1191100"/>
                <a:gridCol w="618000"/>
                <a:gridCol w="797150"/>
                <a:gridCol w="631500"/>
                <a:gridCol w="888000"/>
                <a:gridCol w="1050000"/>
                <a:gridCol w="631500"/>
                <a:gridCol w="1104000"/>
              </a:tblGrid>
              <a:tr h="459250">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lt1"/>
                          </a:solidFill>
                          <a:latin typeface="Source Sans Pro"/>
                          <a:ea typeface="Source Sans Pro"/>
                          <a:cs typeface="Source Sans Pro"/>
                          <a:sym typeface="Source Sans Pro"/>
                        </a:rPr>
                        <a:t>TAREA</a:t>
                      </a:r>
                      <a:r>
                        <a:rPr lang="es-MX" sz="1500">
                          <a:solidFill>
                            <a:schemeClr val="lt1"/>
                          </a:solidFill>
                          <a:latin typeface="Source Sans Pro"/>
                          <a:ea typeface="Source Sans Pro"/>
                          <a:cs typeface="Source Sans Pro"/>
                          <a:sym typeface="Source Sans Pro"/>
                        </a:rPr>
                        <a:t>S </a:t>
                      </a:r>
                      <a:endParaRPr sz="15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U1</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U2</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U3</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U4</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U5</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U6</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U7</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Promedio</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0:8"/>
                      </a:ext>
                    </a:extLst>
                  </a:tcPr>
                </a:tc>
              </a:tr>
              <a:tr h="3826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Registrarse</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1:0"/>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3"/>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4"/>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5"/>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6"/>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7"/>
                      </a:ext>
                    </a:extLst>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8"/>
                      </a:ext>
                    </a:extLst>
                  </a:tcPr>
                </a:tc>
              </a:tr>
              <a:tr h="4797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Elegir un perfil</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2:8"/>
                      </a:ext>
                    </a:extLst>
                  </a:tcPr>
                </a:tc>
              </a:tr>
              <a:tr h="6957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Ver notificaciones de match</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3:8"/>
                      </a:ext>
                    </a:extLst>
                  </a:tcPr>
                </a:tc>
              </a:tr>
              <a:tr h="3826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Buscar perfiles en la zona</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4:8"/>
                      </a:ext>
                    </a:extLst>
                  </a:tcPr>
                </a:tc>
              </a:tr>
              <a:tr h="459250">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Comenzar un chat</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400" u="none" cap="none" strike="noStrike">
                          <a:solidFill>
                            <a:schemeClr val="dk1"/>
                          </a:solidFill>
                          <a:latin typeface="Source Sans Pro"/>
                          <a:ea typeface="Source Sans Pro"/>
                          <a:cs typeface="Source Sans Pro"/>
                          <a:sym typeface="Source Sans Pro"/>
                        </a:rPr>
                        <a:t>1</a:t>
                      </a:r>
                      <a:endParaRPr sz="14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5:8"/>
                      </a:ext>
                    </a:extLst>
                  </a:tcPr>
                </a:tc>
              </a:tr>
              <a:tr h="382675">
                <a:tc>
                  <a:txBody>
                    <a:bodyPr/>
                    <a:lstStyle/>
                    <a:p>
                      <a:pPr indent="0" lvl="0" marL="0" marR="0" rtl="0" algn="r">
                        <a:lnSpc>
                          <a:spcPct val="115000"/>
                        </a:lnSpc>
                        <a:spcBef>
                          <a:spcPts val="0"/>
                        </a:spcBef>
                        <a:spcAft>
                          <a:spcPts val="0"/>
                        </a:spcAft>
                        <a:buClr>
                          <a:srgbClr val="000000"/>
                        </a:buClr>
                        <a:buSzPts val="1000"/>
                        <a:buFont typeface="Arial"/>
                        <a:buNone/>
                      </a:pPr>
                      <a:r>
                        <a:rPr lang="es-MX" sz="1400" u="none" cap="none" strike="noStrike">
                          <a:solidFill>
                            <a:schemeClr val="lt1"/>
                          </a:solidFill>
                          <a:latin typeface="Source Sans Pro"/>
                          <a:ea typeface="Source Sans Pro"/>
                          <a:cs typeface="Source Sans Pro"/>
                          <a:sym typeface="Source Sans Pro"/>
                        </a:rPr>
                        <a:t>TIEMPO</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6"/>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7"/>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B6BF2"/>
                    </a:solidFill>
                    <a:extLst>
                      <a:ext uri="http://customooxmlschemas.google.com/">
                        <go:slidesCustomData xmlns:go="http://customooxmlschemas.google.com/" cellId="395:6:8"/>
                      </a:ext>
                    </a:extLst>
                  </a:tcPr>
                </a:tc>
              </a:tr>
              <a:tr h="382675">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TAREA</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U1</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U2</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U3</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U4</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U5</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U6</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U7</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Promedio</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7:8"/>
                      </a:ext>
                    </a:extLst>
                  </a:tcPr>
                </a:tc>
              </a:tr>
              <a:tr h="3826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Registrarse</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0:17</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0:13</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0:13</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0:15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0:31</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8:8"/>
                      </a:ext>
                    </a:extLst>
                  </a:tcPr>
                </a:tc>
              </a:tr>
              <a:tr h="6957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Elegir un perfil</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9: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0:38</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0:29</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0.33</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9:8"/>
                      </a:ext>
                    </a:extLst>
                  </a:tcPr>
                </a:tc>
              </a:tr>
              <a:tr h="6957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Ver notificaciones de match</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1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0:32</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0:27</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0:44</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0:8"/>
                      </a:ext>
                    </a:extLst>
                  </a:tcPr>
                </a:tc>
              </a:tr>
              <a:tr h="382675">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Buscar perfiles en la zona</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11: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0:35</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0:56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0:27</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0.32</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1:8"/>
                      </a:ext>
                    </a:extLst>
                  </a:tcPr>
                </a:tc>
              </a:tr>
              <a:tr h="226700">
                <a:tc>
                  <a:txBody>
                    <a:bodyPr/>
                    <a:lstStyle/>
                    <a:p>
                      <a:pPr indent="0" lvl="0" marL="0" marR="0" rtl="0" algn="l">
                        <a:lnSpc>
                          <a:spcPct val="115000"/>
                        </a:lnSpc>
                        <a:spcBef>
                          <a:spcPts val="0"/>
                        </a:spcBef>
                        <a:spcAft>
                          <a:spcPts val="0"/>
                        </a:spcAft>
                        <a:buClr>
                          <a:srgbClr val="000000"/>
                        </a:buClr>
                        <a:buSzPts val="1000"/>
                        <a:buFont typeface="Arial"/>
                        <a:buNone/>
                      </a:pPr>
                      <a:r>
                        <a:rPr lang="es-MX" sz="1500" u="none" cap="none" strike="noStrike">
                          <a:solidFill>
                            <a:srgbClr val="9B6BF2"/>
                          </a:solidFill>
                          <a:latin typeface="Source Sans Pro"/>
                          <a:ea typeface="Source Sans Pro"/>
                          <a:cs typeface="Source Sans Pro"/>
                          <a:sym typeface="Source Sans Pro"/>
                        </a:rPr>
                        <a:t>Comenzar un chat</a:t>
                      </a:r>
                      <a:endParaRPr sz="1500" u="none" cap="none" strike="noStrike">
                        <a:solidFill>
                          <a:srgbClr val="9B6BF2"/>
                        </a:solidFill>
                        <a:latin typeface="Source Sans Pro"/>
                        <a:ea typeface="Source Sans Pro"/>
                        <a:cs typeface="Source Sans Pro"/>
                        <a:sym typeface="Source Sans Pr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extLst>
                      <a:ext uri="http://customooxmlschemas.google.com/">
                        <go:slidesCustomData xmlns:go="http://customooxmlschemas.google.com/" cellId="395:1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0:56</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1:00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0:50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0:58</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1:00</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0.53</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0.49</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7"/>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s-MX" sz="1500" u="none" cap="none" strike="noStrike">
                          <a:solidFill>
                            <a:schemeClr val="dk1"/>
                          </a:solidFill>
                        </a:rPr>
                        <a:t>1:03</a:t>
                      </a:r>
                      <a:endParaRPr sz="15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5:12:8"/>
                      </a:ext>
                    </a:extLst>
                  </a:tcPr>
                </a:tc>
              </a:tr>
            </a:tbl>
          </a:graphicData>
        </a:graphic>
      </p:graphicFrame>
      <p:sp>
        <p:nvSpPr>
          <p:cNvPr id="396" name="Google Shape;396;g1309aca8547_1_13"/>
          <p:cNvSpPr txBox="1"/>
          <p:nvPr/>
        </p:nvSpPr>
        <p:spPr>
          <a:xfrm>
            <a:off x="243000" y="243000"/>
            <a:ext cx="2470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s-MX" sz="2800" cap="none" strike="noStrike">
                <a:solidFill>
                  <a:srgbClr val="9B6BF2"/>
                </a:solidFill>
                <a:latin typeface="Source Sans Pro"/>
                <a:ea typeface="Source Sans Pro"/>
                <a:cs typeface="Source Sans Pro"/>
                <a:sym typeface="Source Sans Pro"/>
              </a:rPr>
              <a:t>M</a:t>
            </a:r>
            <a:r>
              <a:rPr b="1" lang="es-MX" sz="2800">
                <a:solidFill>
                  <a:srgbClr val="9B6BF2"/>
                </a:solidFill>
                <a:latin typeface="Source Sans Pro"/>
                <a:ea typeface="Source Sans Pro"/>
                <a:cs typeface="Source Sans Pro"/>
                <a:sym typeface="Source Sans Pro"/>
              </a:rPr>
              <a:t>étricas de eficiencia y efectividad</a:t>
            </a:r>
            <a:endParaRPr b="1" i="0" sz="2800" cap="none" strike="noStrike">
              <a:solidFill>
                <a:srgbClr val="9B6BF2"/>
              </a:solidFill>
              <a:latin typeface="Source Sans Pro"/>
              <a:ea typeface="Source Sans Pro"/>
              <a:cs typeface="Source Sans Pro"/>
              <a:sym typeface="Source Sans Pro"/>
            </a:endParaRPr>
          </a:p>
        </p:txBody>
      </p:sp>
      <p:graphicFrame>
        <p:nvGraphicFramePr>
          <p:cNvPr id="397" name="Google Shape;397;g1309aca8547_1_13"/>
          <p:cNvGraphicFramePr/>
          <p:nvPr/>
        </p:nvGraphicFramePr>
        <p:xfrm>
          <a:off x="355775" y="2998825"/>
          <a:ext cx="3000000" cy="3000000"/>
        </p:xfrm>
        <a:graphic>
          <a:graphicData uri="http://schemas.openxmlformats.org/drawingml/2006/table">
            <a:tbl>
              <a:tblPr>
                <a:noFill/>
                <a:tableStyleId>{828ACD43-E0F2-456E-8DFF-B092D72E564A}</a:tableStyleId>
              </a:tblPr>
              <a:tblGrid>
                <a:gridCol w="818450"/>
                <a:gridCol w="1093775"/>
              </a:tblGrid>
              <a:tr h="423625">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a:t>
                      </a:r>
                      <a:r>
                        <a:rPr b="1" lang="es-MX" sz="1500">
                          <a:solidFill>
                            <a:schemeClr val="dk1"/>
                          </a:solidFill>
                          <a:latin typeface="Source Sans Pro"/>
                          <a:ea typeface="Source Sans Pro"/>
                          <a:cs typeface="Source Sans Pro"/>
                          <a:sym typeface="Source Sans Pro"/>
                        </a:rPr>
                        <a:t>1</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0: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Lucía(28)</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0:1"/>
                      </a:ext>
                    </a:extLst>
                  </a:tcPr>
                </a:tc>
              </a:tr>
              <a:tr h="529600">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U2</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1: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Romina(40)</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1:1"/>
                      </a:ext>
                    </a:extLst>
                  </a:tcPr>
                </a:tc>
              </a:tr>
              <a:tr h="423625">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U3</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2: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María(33)</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2:1"/>
                      </a:ext>
                    </a:extLst>
                  </a:tcPr>
                </a:tc>
              </a:tr>
              <a:tr h="529600">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U4</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3: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Karen(27)</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3:1"/>
                      </a:ext>
                    </a:extLst>
                  </a:tcPr>
                </a:tc>
              </a:tr>
              <a:tr h="529600">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U5</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4: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Angeles(22)</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4:1"/>
                      </a:ext>
                    </a:extLst>
                  </a:tcPr>
                </a:tc>
              </a:tr>
              <a:tr h="423625">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U6</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5: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Gaby(37)</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5:1"/>
                      </a:ext>
                    </a:extLst>
                  </a:tcPr>
                </a:tc>
              </a:tr>
              <a:tr h="529600">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U7</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6:0"/>
                      </a:ext>
                    </a:extLst>
                  </a:tcPr>
                </a:tc>
                <a:tc>
                  <a:txBody>
                    <a:bodyPr/>
                    <a:lstStyle/>
                    <a:p>
                      <a:pPr indent="0" lvl="0" marL="0" marR="0" rtl="0" algn="l">
                        <a:lnSpc>
                          <a:spcPct val="115000"/>
                        </a:lnSpc>
                        <a:spcBef>
                          <a:spcPts val="0"/>
                        </a:spcBef>
                        <a:spcAft>
                          <a:spcPts val="0"/>
                        </a:spcAft>
                        <a:buClr>
                          <a:srgbClr val="000000"/>
                        </a:buClr>
                        <a:buSzPts val="1000"/>
                        <a:buFont typeface="Arial"/>
                        <a:buNone/>
                      </a:pPr>
                      <a:r>
                        <a:rPr b="1" lang="es-MX" sz="1500" u="none" cap="none" strike="noStrike">
                          <a:solidFill>
                            <a:schemeClr val="dk1"/>
                          </a:solidFill>
                          <a:latin typeface="Source Sans Pro"/>
                          <a:ea typeface="Source Sans Pro"/>
                          <a:cs typeface="Source Sans Pro"/>
                          <a:sym typeface="Source Sans Pro"/>
                        </a:rPr>
                        <a:t>Magali(25)</a:t>
                      </a:r>
                      <a:endParaRPr b="1" sz="1500" u="none" cap="none" strike="noStrike">
                        <a:solidFill>
                          <a:schemeClr val="dk1"/>
                        </a:solidFill>
                        <a:latin typeface="Source Sans Pro"/>
                        <a:ea typeface="Source Sans Pro"/>
                        <a:cs typeface="Source Sans Pro"/>
                        <a:sym typeface="Source Sans Pro"/>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extLst>
                      <a:ext uri="http://customooxmlschemas.google.com/">
                        <go:slidesCustomData xmlns:go="http://customooxmlschemas.google.com/" cellId="397:6:1"/>
                      </a:ext>
                    </a:extLst>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Gráfico de respuestas de formularios. Título de la pregunta: ¿Qué tan satisfecha estás con la app?. Número de respuestas: 7 respuestas." id="402" name="Google Shape;402;g1309aca8547_1_43" title="¿Qué tan satisfecha estás con la app?"/>
          <p:cNvPicPr preferRelativeResize="0"/>
          <p:nvPr/>
        </p:nvPicPr>
        <p:blipFill rotWithShape="1">
          <a:blip r:embed="rId3">
            <a:alphaModFix/>
          </a:blip>
          <a:srcRect b="0" l="0" r="0" t="0"/>
          <a:stretch/>
        </p:blipFill>
        <p:spPr>
          <a:xfrm>
            <a:off x="243000" y="844800"/>
            <a:ext cx="11812500" cy="5653376"/>
          </a:xfrm>
          <a:prstGeom prst="rect">
            <a:avLst/>
          </a:prstGeom>
          <a:noFill/>
          <a:ln>
            <a:noFill/>
          </a:ln>
        </p:spPr>
      </p:pic>
      <p:sp>
        <p:nvSpPr>
          <p:cNvPr id="403" name="Google Shape;403;g1309aca8547_1_43"/>
          <p:cNvSpPr txBox="1"/>
          <p:nvPr/>
        </p:nvSpPr>
        <p:spPr>
          <a:xfrm>
            <a:off x="243000" y="265800"/>
            <a:ext cx="5980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s-MX" sz="3000" cap="none" strike="noStrike">
                <a:solidFill>
                  <a:srgbClr val="9B6BF2"/>
                </a:solidFill>
                <a:latin typeface="Source Sans Pro"/>
                <a:ea typeface="Source Sans Pro"/>
                <a:cs typeface="Source Sans Pro"/>
                <a:sym typeface="Source Sans Pro"/>
              </a:rPr>
              <a:t>M</a:t>
            </a:r>
            <a:r>
              <a:rPr b="1" lang="es-MX" sz="3000">
                <a:solidFill>
                  <a:srgbClr val="9B6BF2"/>
                </a:solidFill>
                <a:latin typeface="Source Sans Pro"/>
                <a:ea typeface="Source Sans Pro"/>
                <a:cs typeface="Source Sans Pro"/>
                <a:sym typeface="Source Sans Pro"/>
              </a:rPr>
              <a:t>étricas de satisfacción</a:t>
            </a:r>
            <a:endParaRPr b="1" i="0" sz="3000" cap="none" strike="noStrike">
              <a:solidFill>
                <a:srgbClr val="9B6BF2"/>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309aca8547_1_67"/>
          <p:cNvSpPr txBox="1"/>
          <p:nvPr>
            <p:ph idx="1" type="body"/>
          </p:nvPr>
        </p:nvSpPr>
        <p:spPr>
          <a:xfrm>
            <a:off x="185850" y="5037275"/>
            <a:ext cx="12068100" cy="2079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224"/>
              <a:buNone/>
            </a:pPr>
            <a:r>
              <a:rPr lang="es-MX" sz="1700">
                <a:latin typeface="Source Sans Pro"/>
                <a:ea typeface="Source Sans Pro"/>
                <a:cs typeface="Source Sans Pro"/>
                <a:sym typeface="Source Sans Pro"/>
              </a:rPr>
              <a:t>A partir del prototipo funcional, se le ha brindado el acceso a 7 personas para indagar sobre la eficiencia y eficacia de la aplicación.</a:t>
            </a:r>
            <a:endParaRPr sz="1700">
              <a:latin typeface="Source Sans Pro"/>
              <a:ea typeface="Source Sans Pro"/>
              <a:cs typeface="Source Sans Pro"/>
              <a:sym typeface="Source Sans Pro"/>
            </a:endParaRPr>
          </a:p>
          <a:p>
            <a:pPr indent="0" lvl="0" marL="0" rtl="0" algn="l">
              <a:lnSpc>
                <a:spcPct val="80000"/>
              </a:lnSpc>
              <a:spcBef>
                <a:spcPts val="1000"/>
              </a:spcBef>
              <a:spcAft>
                <a:spcPts val="0"/>
              </a:spcAft>
              <a:buSzPts val="1224"/>
              <a:buNone/>
            </a:pPr>
            <a:r>
              <a:rPr lang="es-MX" sz="1700">
                <a:latin typeface="Source Sans Pro"/>
                <a:ea typeface="Source Sans Pro"/>
                <a:cs typeface="Source Sans Pro"/>
                <a:sym typeface="Source Sans Pro"/>
              </a:rPr>
              <a:t>Todas pudieron realizar las tareas con éxito. Al finalizar la prueba pedimos una devolución de que mejorarán a la app. La mayoría coincide en que es dificultoso salir de la Home y que mejorarían los botones, ya que les aparece  una separación entre el ícono y el texto que dificulta su uso. Por supuesto que estos datos serán tenidos en cuenta para la siguiente etapa del diseño del wireframe.</a:t>
            </a:r>
            <a:endParaRPr sz="1700">
              <a:latin typeface="Source Sans Pro"/>
              <a:ea typeface="Source Sans Pro"/>
              <a:cs typeface="Source Sans Pro"/>
              <a:sym typeface="Source Sans Pro"/>
            </a:endParaRPr>
          </a:p>
          <a:p>
            <a:pPr indent="0" lvl="0" marL="0" rtl="0" algn="l">
              <a:lnSpc>
                <a:spcPct val="80000"/>
              </a:lnSpc>
              <a:spcBef>
                <a:spcPts val="1000"/>
              </a:spcBef>
              <a:spcAft>
                <a:spcPts val="0"/>
              </a:spcAft>
              <a:buSzPts val="1224"/>
              <a:buNone/>
            </a:pPr>
            <a:r>
              <a:rPr lang="es-MX" sz="1700">
                <a:latin typeface="Source Sans Pro"/>
                <a:ea typeface="Source Sans Pro"/>
                <a:cs typeface="Source Sans Pro"/>
                <a:sym typeface="Source Sans Pro"/>
              </a:rPr>
              <a:t>En cuánto a la aceptación de la app, estamos muy conformes con el resultado, ya que 6 de 7 personas la recomendarían.</a:t>
            </a:r>
            <a:endParaRPr sz="1700">
              <a:latin typeface="Source Sans Pro"/>
              <a:ea typeface="Source Sans Pro"/>
              <a:cs typeface="Source Sans Pro"/>
              <a:sym typeface="Source Sans Pro"/>
            </a:endParaRPr>
          </a:p>
          <a:p>
            <a:pPr indent="0" lvl="0" marL="0" rtl="0" algn="l">
              <a:lnSpc>
                <a:spcPct val="80000"/>
              </a:lnSpc>
              <a:spcBef>
                <a:spcPts val="1000"/>
              </a:spcBef>
              <a:spcAft>
                <a:spcPts val="0"/>
              </a:spcAft>
              <a:buSzPts val="1224"/>
              <a:buNone/>
            </a:pPr>
            <a:r>
              <a:t/>
            </a:r>
            <a:endParaRPr sz="1700">
              <a:latin typeface="Source Sans Pro"/>
              <a:ea typeface="Source Sans Pro"/>
              <a:cs typeface="Source Sans Pro"/>
              <a:sym typeface="Source Sans Pro"/>
            </a:endParaRPr>
          </a:p>
          <a:p>
            <a:pPr indent="0" lvl="0" marL="0" rtl="0" algn="l">
              <a:lnSpc>
                <a:spcPct val="80000"/>
              </a:lnSpc>
              <a:spcBef>
                <a:spcPts val="1000"/>
              </a:spcBef>
              <a:spcAft>
                <a:spcPts val="0"/>
              </a:spcAft>
              <a:buSzPts val="1224"/>
              <a:buNone/>
            </a:pPr>
            <a:r>
              <a:t/>
            </a:r>
            <a:endParaRPr sz="1700">
              <a:latin typeface="Source Sans Pro"/>
              <a:ea typeface="Source Sans Pro"/>
              <a:cs typeface="Source Sans Pro"/>
              <a:sym typeface="Source Sans Pro"/>
            </a:endParaRPr>
          </a:p>
        </p:txBody>
      </p:sp>
      <p:pic>
        <p:nvPicPr>
          <p:cNvPr descr="Gráfico de respuestas de formularios. Título de la pregunta: ¿Recomendarías nuestra app?. Número de respuestas: 7 respuestas." id="409" name="Google Shape;409;g1309aca8547_1_67" title="¿Recomendarías nuestra app?"/>
          <p:cNvPicPr preferRelativeResize="0"/>
          <p:nvPr/>
        </p:nvPicPr>
        <p:blipFill rotWithShape="1">
          <a:blip r:embed="rId3">
            <a:alphaModFix/>
          </a:blip>
          <a:srcRect b="0" l="0" r="0" t="0"/>
          <a:stretch/>
        </p:blipFill>
        <p:spPr>
          <a:xfrm>
            <a:off x="123900" y="67500"/>
            <a:ext cx="11887201" cy="4009500"/>
          </a:xfrm>
          <a:prstGeom prst="rect">
            <a:avLst/>
          </a:prstGeom>
          <a:noFill/>
          <a:ln>
            <a:noFill/>
          </a:ln>
        </p:spPr>
      </p:pic>
      <p:sp>
        <p:nvSpPr>
          <p:cNvPr id="410" name="Google Shape;410;g1309aca8547_1_67"/>
          <p:cNvSpPr txBox="1"/>
          <p:nvPr/>
        </p:nvSpPr>
        <p:spPr>
          <a:xfrm>
            <a:off x="0" y="4233875"/>
            <a:ext cx="12192000" cy="6465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u="none" cap="none" strike="noStrike">
                <a:solidFill>
                  <a:schemeClr val="lt1"/>
                </a:solidFill>
                <a:latin typeface="Source Sans Pro"/>
                <a:ea typeface="Source Sans Pro"/>
                <a:cs typeface="Source Sans Pro"/>
                <a:sym typeface="Source Sans Pro"/>
              </a:rPr>
              <a:t>  C</a:t>
            </a:r>
            <a:r>
              <a:rPr b="1" lang="es-MX" sz="3000">
                <a:solidFill>
                  <a:schemeClr val="lt1"/>
                </a:solidFill>
                <a:latin typeface="Source Sans Pro"/>
                <a:ea typeface="Source Sans Pro"/>
                <a:cs typeface="Source Sans Pro"/>
                <a:sym typeface="Source Sans Pro"/>
              </a:rPr>
              <a:t>onclusiones</a:t>
            </a:r>
            <a:endParaRPr b="1" i="0" sz="30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idx="1" type="body"/>
          </p:nvPr>
        </p:nvSpPr>
        <p:spPr>
          <a:xfrm>
            <a:off x="0" y="270000"/>
            <a:ext cx="12055500" cy="646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R</a:t>
            </a:r>
            <a:r>
              <a:rPr b="1" lang="es-MX" sz="3000">
                <a:solidFill>
                  <a:srgbClr val="9900FF"/>
                </a:solidFill>
                <a:latin typeface="Source Sans Pro"/>
                <a:ea typeface="Source Sans Pro"/>
                <a:cs typeface="Source Sans Pro"/>
                <a:sym typeface="Source Sans Pro"/>
              </a:rPr>
              <a:t>esearch</a:t>
            </a:r>
            <a:endParaRPr b="1" sz="3000">
              <a:solidFill>
                <a:srgbClr val="9900FF"/>
              </a:solidFill>
              <a:latin typeface="Source Sans Pro"/>
              <a:ea typeface="Source Sans Pro"/>
              <a:cs typeface="Source Sans Pro"/>
              <a:sym typeface="Source Sans Pro"/>
            </a:endParaRPr>
          </a:p>
          <a:p>
            <a:pPr indent="0" lvl="0" marL="0" rtl="0" algn="l">
              <a:lnSpc>
                <a:spcPct val="100000"/>
              </a:lnSpc>
              <a:spcBef>
                <a:spcPts val="1000"/>
              </a:spcBef>
              <a:spcAft>
                <a:spcPts val="0"/>
              </a:spcAft>
              <a:buSzPts val="1800"/>
              <a:buNone/>
            </a:pPr>
            <a:r>
              <a:rPr lang="es-MX" sz="1600">
                <a:solidFill>
                  <a:schemeClr val="dk1"/>
                </a:solidFill>
                <a:latin typeface="Source Sans Pro"/>
                <a:ea typeface="Source Sans Pro"/>
                <a:cs typeface="Source Sans Pro"/>
                <a:sym typeface="Source Sans Pro"/>
              </a:rPr>
              <a:t>D</a:t>
            </a:r>
            <a:r>
              <a:rPr lang="es-MX" sz="1600">
                <a:solidFill>
                  <a:schemeClr val="dk1"/>
                </a:solidFill>
                <a:latin typeface="Source Sans Pro"/>
                <a:ea typeface="Source Sans Pro"/>
                <a:cs typeface="Source Sans Pro"/>
                <a:sym typeface="Source Sans Pro"/>
              </a:rPr>
              <a:t>e acuerdo a estudios de la academia americana de pediatría la  lactancia materna se ve afectada por la depresión post parto, se utiliza como terapia  el apoyo de pares, tales como grupos de apoyo</a:t>
            </a:r>
            <a:r>
              <a:rPr lang="es-MX" sz="1600">
                <a:solidFill>
                  <a:schemeClr val="dk1"/>
                </a:solidFill>
                <a:highlight>
                  <a:schemeClr val="lt1"/>
                </a:highlight>
                <a:latin typeface="Source Sans Pro"/>
                <a:ea typeface="Source Sans Pro"/>
                <a:cs typeface="Source Sans Pro"/>
                <a:sym typeface="Source Sans Pro"/>
              </a:rPr>
              <a:t> </a:t>
            </a:r>
            <a:r>
              <a:rPr lang="es-MX" sz="1600">
                <a:solidFill>
                  <a:srgbClr val="9B6BF2"/>
                </a:solidFill>
                <a:uFill>
                  <a:noFill/>
                </a:uFill>
                <a:latin typeface="Times New Roman"/>
                <a:ea typeface="Times New Roman"/>
                <a:cs typeface="Times New Roman"/>
                <a:sym typeface="Times New Roman"/>
                <a:hlinkClick r:id="rId3">
                  <a:extLst>
                    <a:ext uri="{A12FA001-AC4F-418D-AE19-62706E023703}">
                      <ahyp:hlinkClr val="tx"/>
                    </a:ext>
                  </a:extLst>
                </a:hlinkClick>
              </a:rPr>
              <a:t>https://www.healthychildren.org/Spanish/ages-stages/baby/breastfeeding/Paginas/postpartum-depression-breastfeeding.aspx</a:t>
            </a:r>
            <a:endParaRPr sz="1600">
              <a:solidFill>
                <a:srgbClr val="9B6BF2"/>
              </a:solidFill>
            </a:endParaRPr>
          </a:p>
          <a:p>
            <a:pPr indent="0" lvl="0" marL="0" rtl="0" algn="l">
              <a:lnSpc>
                <a:spcPct val="100000"/>
              </a:lnSpc>
              <a:spcBef>
                <a:spcPts val="1000"/>
              </a:spcBef>
              <a:spcAft>
                <a:spcPts val="0"/>
              </a:spcAft>
              <a:buClr>
                <a:schemeClr val="dk1"/>
              </a:buClr>
              <a:buSzPts val="1100"/>
              <a:buFont typeface="Arial"/>
              <a:buNone/>
            </a:pPr>
            <a:r>
              <a:rPr lang="es-MX" sz="1600">
                <a:solidFill>
                  <a:schemeClr val="dk1"/>
                </a:solidFill>
                <a:latin typeface="Source Sans Pro"/>
                <a:ea typeface="Source Sans Pro"/>
                <a:cs typeface="Source Sans Pro"/>
                <a:sym typeface="Source Sans Pro"/>
              </a:rPr>
              <a:t>Además hemos observado en redes sociales varios grupos en los que se crean tribus, se buscan compañeras cerca del domicilio. Una app facilitaría la creación de dichos grupos, por lo que creemos es un mercado a explotar.</a:t>
            </a:r>
            <a:endParaRPr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800"/>
              <a:buNone/>
            </a:pPr>
            <a:r>
              <a:t/>
            </a:r>
            <a:endParaRPr b="1" sz="1600">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rPr b="1" lang="es-MX" sz="3000">
                <a:solidFill>
                  <a:srgbClr val="9900FF"/>
                </a:solidFill>
                <a:latin typeface="Source Sans Pro"/>
                <a:ea typeface="Source Sans Pro"/>
                <a:cs typeface="Source Sans Pro"/>
                <a:sym typeface="Source Sans Pro"/>
              </a:rPr>
              <a:t>  </a:t>
            </a:r>
            <a:r>
              <a:rPr b="1" lang="es-MX" sz="3000">
                <a:solidFill>
                  <a:srgbClr val="9900FF"/>
                </a:solidFill>
                <a:latin typeface="Source Sans Pro"/>
                <a:ea typeface="Source Sans Pro"/>
                <a:cs typeface="Source Sans Pro"/>
                <a:sym typeface="Source Sans Pro"/>
              </a:rPr>
              <a:t>B</a:t>
            </a:r>
            <a:r>
              <a:rPr b="1" lang="es-MX" sz="3000">
                <a:solidFill>
                  <a:srgbClr val="9900FF"/>
                </a:solidFill>
                <a:latin typeface="Source Sans Pro"/>
                <a:ea typeface="Source Sans Pro"/>
                <a:cs typeface="Source Sans Pro"/>
                <a:sym typeface="Source Sans Pro"/>
              </a:rPr>
              <a:t>enchmarking</a:t>
            </a:r>
            <a:endParaRPr b="1" sz="3000">
              <a:solidFill>
                <a:srgbClr val="9900FF"/>
              </a:solidFill>
              <a:latin typeface="Source Sans Pro"/>
              <a:ea typeface="Source Sans Pro"/>
              <a:cs typeface="Source Sans Pro"/>
              <a:sym typeface="Source Sans Pro"/>
            </a:endParaRPr>
          </a:p>
          <a:p>
            <a:pPr indent="-251459" lvl="0" marL="342900" rtl="0" algn="l">
              <a:lnSpc>
                <a:spcPct val="90000"/>
              </a:lnSpc>
              <a:spcBef>
                <a:spcPts val="1000"/>
              </a:spcBef>
              <a:spcAft>
                <a:spcPts val="0"/>
              </a:spcAft>
              <a:buSzPts val="1440"/>
              <a:buNone/>
            </a:pPr>
            <a:r>
              <a:t/>
            </a:r>
            <a:endParaRPr sz="1800">
              <a:latin typeface="Source Sans Pro"/>
              <a:ea typeface="Source Sans Pro"/>
              <a:cs typeface="Source Sans Pro"/>
              <a:sym typeface="Source Sans Pro"/>
            </a:endParaRPr>
          </a:p>
        </p:txBody>
      </p:sp>
      <p:pic>
        <p:nvPicPr>
          <p:cNvPr id="81" name="Google Shape;81;p2"/>
          <p:cNvPicPr preferRelativeResize="0"/>
          <p:nvPr>
            <p:ph idx="2" type="pic"/>
          </p:nvPr>
        </p:nvPicPr>
        <p:blipFill rotWithShape="1">
          <a:blip r:embed="rId4">
            <a:alphaModFix/>
          </a:blip>
          <a:srcRect b="0" l="2388" r="2389" t="0"/>
          <a:stretch/>
        </p:blipFill>
        <p:spPr>
          <a:xfrm>
            <a:off x="369050" y="3779700"/>
            <a:ext cx="2749500" cy="1039800"/>
          </a:xfrm>
          <a:prstGeom prst="roundRect">
            <a:avLst>
              <a:gd fmla="val 16667" name="adj"/>
            </a:avLst>
          </a:prstGeom>
          <a:noFill/>
          <a:ln cap="flat" cmpd="sng" w="9525">
            <a:solidFill>
              <a:srgbClr val="000000"/>
            </a:solidFill>
            <a:prstDash val="solid"/>
            <a:round/>
            <a:headEnd len="sm" w="sm" type="none"/>
            <a:tailEnd len="sm" w="sm" type="none"/>
          </a:ln>
          <a:effectLst>
            <a:outerShdw blurRad="50800" rotWithShape="0" algn="tl" dir="5400000" dist="50800">
              <a:srgbClr val="000000">
                <a:alpha val="41568"/>
              </a:srgbClr>
            </a:outerShdw>
          </a:effectLst>
        </p:spPr>
      </p:pic>
      <p:sp>
        <p:nvSpPr>
          <p:cNvPr id="82" name="Google Shape;82;p2"/>
          <p:cNvSpPr txBox="1"/>
          <p:nvPr>
            <p:ph idx="4294967295" type="body"/>
          </p:nvPr>
        </p:nvSpPr>
        <p:spPr>
          <a:xfrm>
            <a:off x="199300" y="5452501"/>
            <a:ext cx="3570600" cy="4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120"/>
              <a:buNone/>
            </a:pPr>
            <a:r>
              <a:rPr lang="es-MX" sz="1600">
                <a:solidFill>
                  <a:schemeClr val="dk1"/>
                </a:solidFill>
                <a:latin typeface="Source Sans Pro"/>
                <a:ea typeface="Source Sans Pro"/>
                <a:cs typeface="Source Sans Pro"/>
                <a:sym typeface="Source Sans Pro"/>
              </a:rPr>
              <a:t>A</a:t>
            </a:r>
            <a:r>
              <a:rPr lang="es-MX" sz="1600">
                <a:solidFill>
                  <a:schemeClr val="dk1"/>
                </a:solidFill>
                <a:latin typeface="Source Sans Pro"/>
                <a:ea typeface="Source Sans Pro"/>
                <a:cs typeface="Source Sans Pro"/>
                <a:sym typeface="Source Sans Pro"/>
              </a:rPr>
              <a:t>pp social enfocada en encontrar parejas, citas o relaciones.</a:t>
            </a:r>
            <a:endParaRPr sz="1600">
              <a:solidFill>
                <a:schemeClr val="dk1"/>
              </a:solidFill>
              <a:latin typeface="Source Sans Pro"/>
              <a:ea typeface="Source Sans Pro"/>
              <a:cs typeface="Source Sans Pro"/>
              <a:sym typeface="Source Sans Pro"/>
            </a:endParaRPr>
          </a:p>
        </p:txBody>
      </p:sp>
      <p:pic>
        <p:nvPicPr>
          <p:cNvPr id="83" name="Google Shape;83;p2"/>
          <p:cNvPicPr preferRelativeResize="0"/>
          <p:nvPr>
            <p:ph idx="3" type="pic"/>
          </p:nvPr>
        </p:nvPicPr>
        <p:blipFill rotWithShape="1">
          <a:blip r:embed="rId5">
            <a:alphaModFix/>
          </a:blip>
          <a:srcRect b="2686" l="0" r="0" t="2695"/>
          <a:stretch/>
        </p:blipFill>
        <p:spPr>
          <a:xfrm>
            <a:off x="4615225" y="3779700"/>
            <a:ext cx="2649600" cy="1039800"/>
          </a:xfrm>
          <a:prstGeom prst="roundRect">
            <a:avLst>
              <a:gd fmla="val 16667" name="adj"/>
            </a:avLst>
          </a:prstGeom>
          <a:noFill/>
          <a:ln>
            <a:noFill/>
          </a:ln>
          <a:effectLst>
            <a:outerShdw blurRad="50800" rotWithShape="0" algn="tl" dir="5400000" dist="50800">
              <a:srgbClr val="000000">
                <a:alpha val="41568"/>
              </a:srgbClr>
            </a:outerShdw>
          </a:effectLst>
        </p:spPr>
      </p:pic>
      <p:sp>
        <p:nvSpPr>
          <p:cNvPr id="84" name="Google Shape;84;p2"/>
          <p:cNvSpPr txBox="1"/>
          <p:nvPr>
            <p:ph idx="4294967295" type="body"/>
          </p:nvPr>
        </p:nvSpPr>
        <p:spPr>
          <a:xfrm>
            <a:off x="4310700" y="5427000"/>
            <a:ext cx="3570600" cy="51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018"/>
              <a:buNone/>
            </a:pPr>
            <a:r>
              <a:rPr lang="es-MX" sz="1600">
                <a:solidFill>
                  <a:schemeClr val="dk1"/>
                </a:solidFill>
                <a:latin typeface="Source Sans Pro"/>
                <a:ea typeface="Source Sans Pro"/>
                <a:cs typeface="Source Sans Pro"/>
                <a:sym typeface="Source Sans Pro"/>
              </a:rPr>
              <a:t>A</a:t>
            </a:r>
            <a:r>
              <a:rPr lang="es-MX" sz="1600">
                <a:solidFill>
                  <a:schemeClr val="dk1"/>
                </a:solidFill>
                <a:latin typeface="Source Sans Pro"/>
                <a:ea typeface="Source Sans Pro"/>
                <a:cs typeface="Source Sans Pro"/>
                <a:sym typeface="Source Sans Pro"/>
              </a:rPr>
              <a:t>pp para conectar con mujeres que se encuentren en la misma etapa de la vida.</a:t>
            </a:r>
            <a:endParaRPr sz="1600">
              <a:solidFill>
                <a:schemeClr val="dk1"/>
              </a:solidFill>
              <a:latin typeface="Source Sans Pro"/>
              <a:ea typeface="Source Sans Pro"/>
              <a:cs typeface="Source Sans Pro"/>
              <a:sym typeface="Source Sans Pro"/>
            </a:endParaRPr>
          </a:p>
        </p:txBody>
      </p:sp>
      <p:pic>
        <p:nvPicPr>
          <p:cNvPr id="85" name="Google Shape;85;p2"/>
          <p:cNvPicPr preferRelativeResize="0"/>
          <p:nvPr>
            <p:ph idx="4" type="pic"/>
          </p:nvPr>
        </p:nvPicPr>
        <p:blipFill rotWithShape="1">
          <a:blip r:embed="rId6">
            <a:alphaModFix/>
          </a:blip>
          <a:srcRect b="20430" l="0" r="0" t="20430"/>
          <a:stretch/>
        </p:blipFill>
        <p:spPr>
          <a:xfrm>
            <a:off x="8761500" y="3779700"/>
            <a:ext cx="2538000" cy="1039800"/>
          </a:xfrm>
          <a:prstGeom prst="roundRect">
            <a:avLst>
              <a:gd fmla="val 16667" name="adj"/>
            </a:avLst>
          </a:prstGeom>
          <a:noFill/>
          <a:ln>
            <a:noFill/>
          </a:ln>
          <a:effectLst>
            <a:outerShdw blurRad="50800" rotWithShape="0" algn="tl" dir="5400000" dist="50800">
              <a:srgbClr val="000000">
                <a:alpha val="41568"/>
              </a:srgbClr>
            </a:outerShdw>
          </a:effectLst>
        </p:spPr>
      </p:pic>
      <p:sp>
        <p:nvSpPr>
          <p:cNvPr id="86" name="Google Shape;86;p2"/>
          <p:cNvSpPr txBox="1"/>
          <p:nvPr>
            <p:ph idx="4294967295" type="body"/>
          </p:nvPr>
        </p:nvSpPr>
        <p:spPr>
          <a:xfrm>
            <a:off x="8484000" y="5346053"/>
            <a:ext cx="3571500" cy="51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120"/>
              <a:buNone/>
            </a:pPr>
            <a:r>
              <a:rPr lang="es-MX" sz="1600">
                <a:solidFill>
                  <a:schemeClr val="dk1"/>
                </a:solidFill>
                <a:latin typeface="Source Sans Pro"/>
                <a:ea typeface="Source Sans Pro"/>
                <a:cs typeface="Source Sans Pro"/>
                <a:sym typeface="Source Sans Pro"/>
              </a:rPr>
              <a:t>A</a:t>
            </a:r>
            <a:r>
              <a:rPr lang="es-MX" sz="1600">
                <a:solidFill>
                  <a:schemeClr val="dk1"/>
                </a:solidFill>
                <a:latin typeface="Source Sans Pro"/>
                <a:ea typeface="Source Sans Pro"/>
                <a:cs typeface="Source Sans Pro"/>
                <a:sym typeface="Source Sans Pro"/>
              </a:rPr>
              <a:t>pp que ayuda a encontrar, conectar y conocer mujeres con mentalidad afín cerca de casa.</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pic>
        <p:nvPicPr>
          <p:cNvPr id="415" name="Google Shape;415;g11cf36e3d91_0_0"/>
          <p:cNvPicPr preferRelativeResize="0"/>
          <p:nvPr/>
        </p:nvPicPr>
        <p:blipFill rotWithShape="1">
          <a:blip r:embed="rId4">
            <a:alphaModFix/>
          </a:blip>
          <a:srcRect b="0" l="0" r="0" t="0"/>
          <a:stretch/>
        </p:blipFill>
        <p:spPr>
          <a:xfrm>
            <a:off x="464100" y="918000"/>
            <a:ext cx="8825626" cy="5748749"/>
          </a:xfrm>
          <a:prstGeom prst="rect">
            <a:avLst/>
          </a:prstGeom>
          <a:noFill/>
          <a:ln>
            <a:noFill/>
          </a:ln>
        </p:spPr>
      </p:pic>
      <p:sp>
        <p:nvSpPr>
          <p:cNvPr id="416" name="Google Shape;416;g11cf36e3d91_0_0"/>
          <p:cNvSpPr txBox="1"/>
          <p:nvPr/>
        </p:nvSpPr>
        <p:spPr>
          <a:xfrm>
            <a:off x="354900" y="179400"/>
            <a:ext cx="5274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W</a:t>
            </a:r>
            <a:r>
              <a:rPr b="1" lang="es-MX" sz="3000">
                <a:solidFill>
                  <a:srgbClr val="9B6BF2"/>
                </a:solidFill>
                <a:latin typeface="Source Sans Pro"/>
                <a:ea typeface="Source Sans Pro"/>
                <a:cs typeface="Source Sans Pro"/>
                <a:sym typeface="Source Sans Pro"/>
              </a:rPr>
              <a:t>ireframe en baja</a:t>
            </a:r>
            <a:endParaRPr b="1" i="0" sz="3000" cap="none" strike="noStrike">
              <a:solidFill>
                <a:srgbClr val="9B6BF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g13033e4e6ed_1_16"/>
          <p:cNvSpPr txBox="1"/>
          <p:nvPr>
            <p:ph type="title"/>
          </p:nvPr>
        </p:nvSpPr>
        <p:spPr>
          <a:xfrm>
            <a:off x="201000" y="189000"/>
            <a:ext cx="3715500" cy="1086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b="1" lang="es-MX" sz="3000">
                <a:solidFill>
                  <a:srgbClr val="9B6BF2"/>
                </a:solidFill>
                <a:latin typeface="Source Sans Pro"/>
                <a:ea typeface="Source Sans Pro"/>
                <a:cs typeface="Source Sans Pro"/>
                <a:sym typeface="Source Sans Pro"/>
              </a:rPr>
              <a:t>W</a:t>
            </a:r>
            <a:r>
              <a:rPr b="1" lang="es-MX" sz="3000">
                <a:solidFill>
                  <a:srgbClr val="9B6BF2"/>
                </a:solidFill>
                <a:latin typeface="Source Sans Pro"/>
                <a:ea typeface="Source Sans Pro"/>
                <a:cs typeface="Source Sans Pro"/>
                <a:sym typeface="Source Sans Pro"/>
              </a:rPr>
              <a:t>ireframe digital</a:t>
            </a:r>
            <a:endParaRPr b="1" sz="3000">
              <a:solidFill>
                <a:srgbClr val="9B6BF2"/>
              </a:solidFill>
              <a:latin typeface="Source Sans Pro"/>
              <a:ea typeface="Source Sans Pro"/>
              <a:cs typeface="Source Sans Pro"/>
              <a:sym typeface="Source Sans Pro"/>
            </a:endParaRPr>
          </a:p>
        </p:txBody>
      </p:sp>
      <p:pic>
        <p:nvPicPr>
          <p:cNvPr id="422" name="Google Shape;422;g13033e4e6ed_1_16"/>
          <p:cNvPicPr preferRelativeResize="0"/>
          <p:nvPr/>
        </p:nvPicPr>
        <p:blipFill rotWithShape="1">
          <a:blip r:embed="rId4">
            <a:alphaModFix/>
          </a:blip>
          <a:srcRect b="0" l="0" r="0" t="0"/>
          <a:stretch/>
        </p:blipFill>
        <p:spPr>
          <a:xfrm>
            <a:off x="121500" y="1444500"/>
            <a:ext cx="11974502" cy="481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pic>
        <p:nvPicPr>
          <p:cNvPr id="427" name="Google Shape;427;g1309aca8547_1_2"/>
          <p:cNvPicPr preferRelativeResize="0"/>
          <p:nvPr/>
        </p:nvPicPr>
        <p:blipFill rotWithShape="1">
          <a:blip r:embed="rId4">
            <a:alphaModFix/>
          </a:blip>
          <a:srcRect b="0" l="0" r="0" t="0"/>
          <a:stretch/>
        </p:blipFill>
        <p:spPr>
          <a:xfrm>
            <a:off x="2747075" y="152400"/>
            <a:ext cx="9281434" cy="6553200"/>
          </a:xfrm>
          <a:prstGeom prst="rect">
            <a:avLst/>
          </a:prstGeom>
          <a:noFill/>
          <a:ln>
            <a:noFill/>
          </a:ln>
        </p:spPr>
      </p:pic>
      <p:sp>
        <p:nvSpPr>
          <p:cNvPr id="428" name="Google Shape;428;g1309aca8547_1_2"/>
          <p:cNvSpPr txBox="1"/>
          <p:nvPr/>
        </p:nvSpPr>
        <p:spPr>
          <a:xfrm>
            <a:off x="9652500" y="1579500"/>
            <a:ext cx="23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t/>
            </a:r>
            <a:endParaRPr b="1" i="0" sz="3600" u="none" cap="none" strike="noStrike">
              <a:solidFill>
                <a:srgbClr val="000000"/>
              </a:solidFill>
              <a:latin typeface="Source Sans Pro"/>
              <a:ea typeface="Source Sans Pro"/>
              <a:cs typeface="Source Sans Pro"/>
              <a:sym typeface="Source Sans Pro"/>
            </a:endParaRPr>
          </a:p>
        </p:txBody>
      </p:sp>
      <p:sp>
        <p:nvSpPr>
          <p:cNvPr id="429" name="Google Shape;429;g1309aca8547_1_2"/>
          <p:cNvSpPr txBox="1"/>
          <p:nvPr/>
        </p:nvSpPr>
        <p:spPr>
          <a:xfrm>
            <a:off x="0" y="0"/>
            <a:ext cx="26055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s-MX" sz="3000" cap="none" strike="noStrike">
                <a:solidFill>
                  <a:srgbClr val="9B6BF2"/>
                </a:solidFill>
                <a:latin typeface="Source Sans Pro"/>
                <a:ea typeface="Source Sans Pro"/>
                <a:cs typeface="Source Sans Pro"/>
                <a:sym typeface="Source Sans Pro"/>
              </a:rPr>
              <a:t>W</a:t>
            </a:r>
            <a:r>
              <a:rPr b="1" lang="es-MX" sz="3000">
                <a:solidFill>
                  <a:srgbClr val="9B6BF2"/>
                </a:solidFill>
                <a:latin typeface="Source Sans Pro"/>
                <a:ea typeface="Source Sans Pro"/>
                <a:cs typeface="Source Sans Pro"/>
                <a:sym typeface="Source Sans Pro"/>
              </a:rPr>
              <a:t>ireframe con patrones</a:t>
            </a:r>
            <a:endParaRPr sz="3000">
              <a:solidFill>
                <a:srgbClr val="9B6BF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pic>
        <p:nvPicPr>
          <p:cNvPr id="434" name="Google Shape;434;g1309aca8547_1_8"/>
          <p:cNvPicPr preferRelativeResize="0"/>
          <p:nvPr/>
        </p:nvPicPr>
        <p:blipFill rotWithShape="1">
          <a:blip r:embed="rId4">
            <a:alphaModFix/>
          </a:blip>
          <a:srcRect b="0" l="0" r="0" t="0"/>
          <a:stretch/>
        </p:blipFill>
        <p:spPr>
          <a:xfrm>
            <a:off x="71400" y="1134000"/>
            <a:ext cx="12011100" cy="5373000"/>
          </a:xfrm>
          <a:prstGeom prst="rect">
            <a:avLst/>
          </a:prstGeom>
          <a:noFill/>
          <a:ln>
            <a:noFill/>
          </a:ln>
        </p:spPr>
      </p:pic>
      <p:sp>
        <p:nvSpPr>
          <p:cNvPr id="435" name="Google Shape;435;g1309aca8547_1_8"/>
          <p:cNvSpPr txBox="1"/>
          <p:nvPr>
            <p:ph type="title"/>
          </p:nvPr>
        </p:nvSpPr>
        <p:spPr>
          <a:xfrm>
            <a:off x="175500" y="204175"/>
            <a:ext cx="5440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b="1" lang="es-MX" sz="3000">
                <a:solidFill>
                  <a:srgbClr val="9B6BF2"/>
                </a:solidFill>
                <a:latin typeface="Source Sans Pro"/>
                <a:ea typeface="Source Sans Pro"/>
                <a:cs typeface="Source Sans Pro"/>
                <a:sym typeface="Source Sans Pro"/>
              </a:rPr>
              <a:t>W</a:t>
            </a:r>
            <a:r>
              <a:rPr b="1" lang="es-MX" sz="3000">
                <a:solidFill>
                  <a:srgbClr val="9B6BF2"/>
                </a:solidFill>
                <a:latin typeface="Source Sans Pro"/>
                <a:ea typeface="Source Sans Pro"/>
                <a:cs typeface="Source Sans Pro"/>
                <a:sym typeface="Source Sans Pro"/>
              </a:rPr>
              <a:t>ireframe funcional</a:t>
            </a:r>
            <a:endParaRPr b="1" sz="3000">
              <a:solidFill>
                <a:srgbClr val="9B6BF2"/>
              </a:solidFill>
              <a:latin typeface="Source Sans Pro"/>
              <a:ea typeface="Source Sans Pro"/>
              <a:cs typeface="Source Sans Pro"/>
              <a:sym typeface="Source Sans Pro"/>
            </a:endParaRPr>
          </a:p>
        </p:txBody>
      </p:sp>
      <p:sp>
        <p:nvSpPr>
          <p:cNvPr id="436" name="Google Shape;436;g1309aca8547_1_8"/>
          <p:cNvSpPr txBox="1"/>
          <p:nvPr/>
        </p:nvSpPr>
        <p:spPr>
          <a:xfrm>
            <a:off x="7978500" y="5008500"/>
            <a:ext cx="392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solidFill>
                  <a:srgbClr val="9900FF"/>
                </a:solidFill>
                <a:latin typeface="Source Sans Pro"/>
                <a:ea typeface="Source Sans Pro"/>
                <a:cs typeface="Source Sans Pro"/>
                <a:sym typeface="Source Sans Pro"/>
              </a:rPr>
              <a:t>Link a FIGMA</a:t>
            </a:r>
            <a:endParaRPr>
              <a:solidFill>
                <a:srgbClr val="9900FF"/>
              </a:solidFill>
              <a:latin typeface="Source Sans Pro"/>
              <a:ea typeface="Source Sans Pro"/>
              <a:cs typeface="Source Sans Pro"/>
              <a:sym typeface="Source Sans Pro"/>
            </a:endParaRPr>
          </a:p>
          <a:p>
            <a:pPr indent="0" lvl="0" marL="0" rtl="0" algn="l">
              <a:spcBef>
                <a:spcPts val="0"/>
              </a:spcBef>
              <a:spcAft>
                <a:spcPts val="0"/>
              </a:spcAft>
              <a:buNone/>
            </a:pPr>
            <a:r>
              <a:rPr lang="es-MX" u="sng">
                <a:solidFill>
                  <a:srgbClr val="9900FF"/>
                </a:solidFill>
                <a:hlinkClick r:id="rId5">
                  <a:extLst>
                    <a:ext uri="{A12FA001-AC4F-418D-AE19-62706E023703}">
                      <ahyp:hlinkClr val="tx"/>
                    </a:ext>
                  </a:extLst>
                </a:hlinkClick>
              </a:rPr>
              <a:t>https://www.figma.com/file/jDHiTVG6cVFWiL9GqEjAYR/TRIBU?node-id=128%3A1240</a:t>
            </a:r>
            <a:endParaRPr>
              <a:solidFill>
                <a:srgbClr val="99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g12004be1409_0_0"/>
          <p:cNvPicPr preferRelativeResize="0"/>
          <p:nvPr/>
        </p:nvPicPr>
        <p:blipFill rotWithShape="1">
          <a:blip r:embed="rId3">
            <a:alphaModFix/>
          </a:blip>
          <a:srcRect b="0" l="0" r="0" t="0"/>
          <a:stretch/>
        </p:blipFill>
        <p:spPr>
          <a:xfrm>
            <a:off x="3138200" y="-80250"/>
            <a:ext cx="9053799" cy="3821850"/>
          </a:xfrm>
          <a:prstGeom prst="rect">
            <a:avLst/>
          </a:prstGeom>
          <a:noFill/>
          <a:ln>
            <a:noFill/>
          </a:ln>
        </p:spPr>
      </p:pic>
      <p:sp>
        <p:nvSpPr>
          <p:cNvPr id="442" name="Google Shape;442;g12004be1409_0_0"/>
          <p:cNvSpPr txBox="1"/>
          <p:nvPr/>
        </p:nvSpPr>
        <p:spPr>
          <a:xfrm>
            <a:off x="81000" y="202500"/>
            <a:ext cx="2578500" cy="283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900FF"/>
                </a:solidFill>
                <a:latin typeface="Source Sans Pro"/>
                <a:ea typeface="Source Sans Pro"/>
                <a:cs typeface="Source Sans Pro"/>
                <a:sym typeface="Source Sans Pro"/>
              </a:rPr>
              <a:t>M</a:t>
            </a:r>
            <a:r>
              <a:rPr b="1" lang="es-MX" sz="3000">
                <a:solidFill>
                  <a:srgbClr val="9900FF"/>
                </a:solidFill>
                <a:latin typeface="Source Sans Pro"/>
                <a:ea typeface="Source Sans Pro"/>
                <a:cs typeface="Source Sans Pro"/>
                <a:sym typeface="Source Sans Pro"/>
              </a:rPr>
              <a:t>oodboard</a:t>
            </a:r>
            <a:endParaRPr b="1" i="0" sz="3000" cap="none" strike="noStrike">
              <a:solidFill>
                <a:srgbClr val="9900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3000"/>
              <a:buFont typeface="Arial"/>
              <a:buNone/>
            </a:pPr>
            <a:r>
              <a:t/>
            </a:r>
            <a:endParaRPr b="0" i="0" sz="30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rgbClr val="000000"/>
                </a:solidFill>
                <a:latin typeface="Source Sans Pro"/>
                <a:ea typeface="Source Sans Pro"/>
                <a:cs typeface="Source Sans Pro"/>
                <a:sym typeface="Source Sans Pro"/>
              </a:rPr>
              <a:t>PALABRAS CLAVE:</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rgbClr val="000000"/>
                </a:solidFill>
                <a:latin typeface="Source Sans Pro"/>
                <a:ea typeface="Source Sans Pro"/>
                <a:cs typeface="Source Sans Pro"/>
                <a:sym typeface="Source Sans Pro"/>
              </a:rPr>
              <a:t>maternidad - contención - comprensión</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rgbClr val="000000"/>
                </a:solidFill>
                <a:latin typeface="Source Sans Pro"/>
                <a:ea typeface="Source Sans Pro"/>
                <a:cs typeface="Source Sans Pro"/>
                <a:sym typeface="Source Sans Pro"/>
              </a:rPr>
              <a:t>COLORES:</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rgbClr val="000000"/>
                </a:solidFill>
                <a:latin typeface="Source Sans Pro"/>
                <a:ea typeface="Source Sans Pro"/>
                <a:cs typeface="Source Sans Pro"/>
                <a:sym typeface="Source Sans Pro"/>
              </a:rPr>
              <a:t>Principal: violeta</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600" u="none" cap="none" strike="noStrike">
                <a:solidFill>
                  <a:srgbClr val="000000"/>
                </a:solidFill>
                <a:latin typeface="Source Sans Pro"/>
                <a:ea typeface="Source Sans Pro"/>
                <a:cs typeface="Source Sans Pro"/>
                <a:sym typeface="Source Sans Pro"/>
              </a:rPr>
              <a:t>Secundario rosa</a:t>
            </a:r>
            <a:endParaRPr b="0" i="0" sz="1600" u="none" cap="none" strike="noStrike">
              <a:solidFill>
                <a:srgbClr val="000000"/>
              </a:solidFill>
              <a:latin typeface="Source Sans Pro"/>
              <a:ea typeface="Source Sans Pro"/>
              <a:cs typeface="Source Sans Pro"/>
              <a:sym typeface="Source Sans Pro"/>
            </a:endParaRPr>
          </a:p>
        </p:txBody>
      </p:sp>
      <p:sp>
        <p:nvSpPr>
          <p:cNvPr id="443" name="Google Shape;443;g12004be1409_0_0"/>
          <p:cNvSpPr txBox="1"/>
          <p:nvPr/>
        </p:nvSpPr>
        <p:spPr>
          <a:xfrm>
            <a:off x="3243850" y="4587300"/>
            <a:ext cx="8842500" cy="209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900FF"/>
                </a:solidFill>
                <a:latin typeface="Source Sans Pro"/>
                <a:ea typeface="Source Sans Pro"/>
                <a:cs typeface="Source Sans Pro"/>
                <a:sym typeface="Source Sans Pro"/>
              </a:rPr>
              <a:t>L</a:t>
            </a:r>
            <a:r>
              <a:rPr b="1" lang="es-MX" sz="3000">
                <a:solidFill>
                  <a:srgbClr val="9900FF"/>
                </a:solidFill>
                <a:latin typeface="Source Sans Pro"/>
                <a:ea typeface="Source Sans Pro"/>
                <a:cs typeface="Source Sans Pro"/>
                <a:sym typeface="Source Sans Pro"/>
              </a:rPr>
              <a:t>ogo</a:t>
            </a:r>
            <a:endParaRPr b="1" i="0" sz="3000" cap="none" strike="noStrike">
              <a:solidFill>
                <a:srgbClr val="9900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b="1" i="0" sz="1400" u="sng"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Source Sans Pro"/>
                <a:ea typeface="Source Sans Pro"/>
                <a:cs typeface="Source Sans Pro"/>
                <a:sym typeface="Source Sans Pro"/>
              </a:rPr>
              <a:t> </a:t>
            </a:r>
            <a:r>
              <a:rPr b="0" i="0" lang="es-MX" sz="1600" u="none" cap="none" strike="noStrike">
                <a:solidFill>
                  <a:srgbClr val="000000"/>
                </a:solidFill>
                <a:latin typeface="Source Sans Pro"/>
                <a:ea typeface="Source Sans Pro"/>
                <a:cs typeface="Source Sans Pro"/>
                <a:sym typeface="Source Sans Pro"/>
              </a:rPr>
              <a:t>Elegimos el color violeta para nuestra app, ya que está orientada hacia el público 100 % femenino y este color fue adoptado hace años como símbolo de lucha y unión entre mujeres.</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0" i="0" lang="es-MX" sz="1600" u="none" cap="none" strike="noStrike">
                <a:solidFill>
                  <a:srgbClr val="000000"/>
                </a:solidFill>
                <a:latin typeface="Source Sans Pro"/>
                <a:ea typeface="Source Sans Pro"/>
                <a:cs typeface="Source Sans Pro"/>
                <a:sym typeface="Source Sans Pro"/>
              </a:rPr>
              <a:t> El círculo como unión infinita, los corazones violetas que se repartirán a los perfiles con los que nos gustaría conectar.</a:t>
            </a:r>
            <a:endParaRPr b="0" i="0" sz="16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pic>
        <p:nvPicPr>
          <p:cNvPr id="444" name="Google Shape;444;g12004be1409_0_0"/>
          <p:cNvPicPr preferRelativeResize="0"/>
          <p:nvPr/>
        </p:nvPicPr>
        <p:blipFill rotWithShape="1">
          <a:blip r:embed="rId4">
            <a:alphaModFix/>
          </a:blip>
          <a:srcRect b="0" l="0" r="0" t="0"/>
          <a:stretch/>
        </p:blipFill>
        <p:spPr>
          <a:xfrm>
            <a:off x="233400" y="4140350"/>
            <a:ext cx="2833400" cy="2833400"/>
          </a:xfrm>
          <a:prstGeom prst="rect">
            <a:avLst/>
          </a:prstGeom>
          <a:noFill/>
          <a:ln>
            <a:noFill/>
          </a:ln>
        </p:spPr>
      </p:pic>
      <p:sp>
        <p:nvSpPr>
          <p:cNvPr id="445" name="Google Shape;445;g12004be1409_0_0"/>
          <p:cNvSpPr/>
          <p:nvPr/>
        </p:nvSpPr>
        <p:spPr>
          <a:xfrm>
            <a:off x="0" y="3993300"/>
            <a:ext cx="12192000" cy="229500"/>
          </a:xfrm>
          <a:prstGeom prst="rect">
            <a:avLst/>
          </a:prstGeom>
          <a:solidFill>
            <a:srgbClr val="9B6BF2"/>
          </a:solidFill>
          <a:ln cap="flat" cmpd="sng" w="9525">
            <a:solidFill>
              <a:srgbClr val="9B6B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2004be1409_0_14"/>
          <p:cNvSpPr txBox="1"/>
          <p:nvPr/>
        </p:nvSpPr>
        <p:spPr>
          <a:xfrm>
            <a:off x="189000" y="243000"/>
            <a:ext cx="9625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MX" sz="3000" cap="none" strike="noStrike">
                <a:solidFill>
                  <a:srgbClr val="9900FF"/>
                </a:solidFill>
                <a:latin typeface="Source Sans Pro"/>
                <a:ea typeface="Source Sans Pro"/>
                <a:cs typeface="Source Sans Pro"/>
                <a:sym typeface="Source Sans Pro"/>
              </a:rPr>
              <a:t>P</a:t>
            </a:r>
            <a:r>
              <a:rPr b="1" lang="es-MX" sz="3000">
                <a:solidFill>
                  <a:srgbClr val="9900FF"/>
                </a:solidFill>
                <a:latin typeface="Source Sans Pro"/>
                <a:ea typeface="Source Sans Pro"/>
                <a:cs typeface="Source Sans Pro"/>
                <a:sym typeface="Source Sans Pro"/>
              </a:rPr>
              <a:t>rototipo en alta fidelidad</a:t>
            </a:r>
            <a:endParaRPr b="1" i="0" sz="3000" cap="none" strike="noStrike">
              <a:solidFill>
                <a:srgbClr val="9900FF"/>
              </a:solidFill>
              <a:latin typeface="Source Sans Pro"/>
              <a:ea typeface="Source Sans Pro"/>
              <a:cs typeface="Source Sans Pro"/>
              <a:sym typeface="Source Sans Pro"/>
            </a:endParaRPr>
          </a:p>
        </p:txBody>
      </p:sp>
      <p:pic>
        <p:nvPicPr>
          <p:cNvPr id="451" name="Google Shape;451;g12004be1409_0_14"/>
          <p:cNvPicPr preferRelativeResize="0"/>
          <p:nvPr/>
        </p:nvPicPr>
        <p:blipFill rotWithShape="1">
          <a:blip r:embed="rId3">
            <a:alphaModFix/>
          </a:blip>
          <a:srcRect b="0" l="0" r="0" t="0"/>
          <a:stretch/>
        </p:blipFill>
        <p:spPr>
          <a:xfrm>
            <a:off x="287951" y="1011000"/>
            <a:ext cx="8379049" cy="5542199"/>
          </a:xfrm>
          <a:prstGeom prst="rect">
            <a:avLst/>
          </a:prstGeom>
          <a:noFill/>
          <a:ln>
            <a:noFill/>
          </a:ln>
        </p:spPr>
      </p:pic>
      <p:sp>
        <p:nvSpPr>
          <p:cNvPr id="452" name="Google Shape;452;g12004be1409_0_14"/>
          <p:cNvSpPr txBox="1"/>
          <p:nvPr/>
        </p:nvSpPr>
        <p:spPr>
          <a:xfrm>
            <a:off x="5994000" y="5149200"/>
            <a:ext cx="58590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MX" sz="1800" u="none" cap="none" strike="noStrike">
                <a:solidFill>
                  <a:srgbClr val="000000"/>
                </a:solidFill>
                <a:latin typeface="Source Sans Pro"/>
                <a:ea typeface="Source Sans Pro"/>
                <a:cs typeface="Source Sans Pro"/>
                <a:sym typeface="Source Sans Pro"/>
              </a:rPr>
              <a:t>LINK A PROTOTIPO EN FIGMA:</a:t>
            </a:r>
            <a:endParaRPr i="0" sz="1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rgbClr val="9900FF"/>
                </a:solidFill>
                <a:latin typeface="Arial"/>
                <a:ea typeface="Arial"/>
                <a:cs typeface="Arial"/>
                <a:sym typeface="Arial"/>
                <a:hlinkClick r:id="rId4">
                  <a:extLst>
                    <a:ext uri="{A12FA001-AC4F-418D-AE19-62706E023703}">
                      <ahyp:hlinkClr val="tx"/>
                    </a:ext>
                  </a:extLst>
                </a:hlinkClick>
              </a:rPr>
              <a:t>https://www.figma.com/file/jDHiTVG6cVFWiL9GqEjAYR/TRIBU?node-id=582%3A2461</a:t>
            </a:r>
            <a:endParaRPr b="0" i="0" sz="1400" u="none" cap="none" strike="noStrike">
              <a:solidFill>
                <a:srgbClr val="9900FF"/>
              </a:solidFill>
              <a:latin typeface="Arial"/>
              <a:ea typeface="Arial"/>
              <a:cs typeface="Arial"/>
              <a:sym typeface="Arial"/>
            </a:endParaRPr>
          </a:p>
        </p:txBody>
      </p:sp>
      <p:pic>
        <p:nvPicPr>
          <p:cNvPr id="453" name="Google Shape;453;g12004be1409_0_14"/>
          <p:cNvPicPr preferRelativeResize="0"/>
          <p:nvPr/>
        </p:nvPicPr>
        <p:blipFill rotWithShape="1">
          <a:blip r:embed="rId5">
            <a:alphaModFix/>
          </a:blip>
          <a:srcRect b="0" l="0" r="0" t="0"/>
          <a:stretch/>
        </p:blipFill>
        <p:spPr>
          <a:xfrm>
            <a:off x="8667000" y="243000"/>
            <a:ext cx="3413100" cy="4722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6BF2"/>
        </a:solidFill>
      </p:bgPr>
    </p:bg>
    <p:spTree>
      <p:nvGrpSpPr>
        <p:cNvPr id="457" name="Shape 457"/>
        <p:cNvGrpSpPr/>
        <p:nvPr/>
      </p:nvGrpSpPr>
      <p:grpSpPr>
        <a:xfrm>
          <a:off x="0" y="0"/>
          <a:ext cx="0" cy="0"/>
          <a:chOff x="0" y="0"/>
          <a:chExt cx="0" cy="0"/>
        </a:xfrm>
      </p:grpSpPr>
      <p:pic>
        <p:nvPicPr>
          <p:cNvPr id="458" name="Google Shape;458;g12004be1409_0_10"/>
          <p:cNvPicPr preferRelativeResize="0"/>
          <p:nvPr/>
        </p:nvPicPr>
        <p:blipFill>
          <a:blip r:embed="rId3">
            <a:alphaModFix/>
          </a:blip>
          <a:stretch>
            <a:fillRect/>
          </a:stretch>
        </p:blipFill>
        <p:spPr>
          <a:xfrm>
            <a:off x="175050" y="103125"/>
            <a:ext cx="8713200" cy="6508975"/>
          </a:xfrm>
          <a:prstGeom prst="rect">
            <a:avLst/>
          </a:prstGeom>
          <a:noFill/>
          <a:ln>
            <a:noFill/>
          </a:ln>
        </p:spPr>
      </p:pic>
      <p:sp>
        <p:nvSpPr>
          <p:cNvPr id="459" name="Google Shape;459;g12004be1409_0_10"/>
          <p:cNvSpPr txBox="1"/>
          <p:nvPr/>
        </p:nvSpPr>
        <p:spPr>
          <a:xfrm>
            <a:off x="9099000" y="324000"/>
            <a:ext cx="28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2004be1409_0_10"/>
          <p:cNvSpPr txBox="1"/>
          <p:nvPr/>
        </p:nvSpPr>
        <p:spPr>
          <a:xfrm>
            <a:off x="9018000" y="0"/>
            <a:ext cx="3076200" cy="66495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MX" sz="1500" u="none" cap="none" strike="noStrike">
                <a:solidFill>
                  <a:schemeClr val="lt1"/>
                </a:solidFill>
                <a:latin typeface="Source Sans Pro"/>
                <a:ea typeface="Source Sans Pro"/>
                <a:cs typeface="Source Sans Pro"/>
                <a:sym typeface="Source Sans Pro"/>
              </a:rPr>
              <a:t>TIPOGRAFÍA</a:t>
            </a:r>
            <a:endParaRPr b="0" i="0" sz="1500" u="none" cap="none" strike="noStrike">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b="0" i="0" lang="es-MX" sz="1500" u="none" cap="none" strike="noStrike">
                <a:solidFill>
                  <a:schemeClr val="lt1"/>
                </a:solidFill>
                <a:latin typeface="Source Sans Pro"/>
                <a:ea typeface="Source Sans Pro"/>
                <a:cs typeface="Source Sans Pro"/>
                <a:sym typeface="Source Sans Pro"/>
              </a:rPr>
              <a:t>Nos decidimos por la Source Sans Pro, ya que sigue la línea de la Product Sans utilizada en Material - Android, pero a diferencia de esta última es open source.</a:t>
            </a:r>
            <a:endParaRPr b="0" i="0" sz="1500" u="none" cap="none" strike="noStrike">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500">
                <a:solidFill>
                  <a:schemeClr val="lt1"/>
                </a:solidFill>
                <a:latin typeface="Source Sans Pro"/>
                <a:ea typeface="Source Sans Pro"/>
                <a:cs typeface="Source Sans Pro"/>
                <a:sym typeface="Source Sans Pro"/>
              </a:rPr>
              <a:t>Para títulos la Tenor Sans por su simplicidad y excelente legilibilidad</a:t>
            </a:r>
            <a:endParaRPr sz="15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sz="15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500">
                <a:solidFill>
                  <a:schemeClr val="lt1"/>
                </a:solidFill>
                <a:latin typeface="Source Sans Pro"/>
                <a:ea typeface="Source Sans Pro"/>
                <a:cs typeface="Source Sans Pro"/>
                <a:sym typeface="Source Sans Pro"/>
              </a:rPr>
              <a:t>COLORES</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s-MX" sz="1500">
                <a:solidFill>
                  <a:schemeClr val="lt1"/>
                </a:solidFill>
                <a:latin typeface="Source Sans Pro"/>
                <a:ea typeface="Source Sans Pro"/>
                <a:cs typeface="Source Sans Pro"/>
                <a:sym typeface="Source Sans Pro"/>
              </a:rPr>
              <a:t>Elegimos el color violeta para nuestra app, ya que está orientada hacia el público 100 % femenino y este color fue adoptado hace años como símbolo de lucha y unión entre mujeres.Se utilizó una gama suave para preservar el fin de la app, que es crear una atmósfera de tranquilidad y un rosa para acento en pop up.</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15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500">
                <a:solidFill>
                  <a:schemeClr val="lt1"/>
                </a:solidFill>
                <a:latin typeface="Source Sans Pro"/>
                <a:ea typeface="Source Sans Pro"/>
                <a:cs typeface="Source Sans Pro"/>
                <a:sym typeface="Source Sans Pro"/>
              </a:rPr>
              <a:t>GRILLA</a:t>
            </a:r>
            <a:endParaRPr sz="15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500">
                <a:solidFill>
                  <a:schemeClr val="lt1"/>
                </a:solidFill>
                <a:latin typeface="Source Sans Pro"/>
                <a:ea typeface="Source Sans Pro"/>
                <a:cs typeface="Source Sans Pro"/>
                <a:sym typeface="Source Sans Pro"/>
              </a:rPr>
              <a:t>Se decidió optar por 3 columnas con bordes y espacios de 16 px. La grilla se rompe en las pantallas que muestran los mapas donde llegan hasta los bordes para no mostrarse como cortados</a:t>
            </a:r>
            <a:endParaRPr sz="1500">
              <a:solidFill>
                <a:schemeClr val="lt1"/>
              </a:solidFill>
              <a:latin typeface="Source Sans Pro"/>
              <a:ea typeface="Source Sans Pro"/>
              <a:cs typeface="Source Sans Pro"/>
              <a:sym typeface="Source Sans Pro"/>
            </a:endParaRPr>
          </a:p>
        </p:txBody>
      </p:sp>
      <p:sp>
        <p:nvSpPr>
          <p:cNvPr id="461" name="Google Shape;461;g12004be1409_0_10"/>
          <p:cNvSpPr/>
          <p:nvPr/>
        </p:nvSpPr>
        <p:spPr>
          <a:xfrm>
            <a:off x="389550" y="256025"/>
            <a:ext cx="1836000" cy="1053000"/>
          </a:xfrm>
          <a:prstGeom prst="wedgeRectCallout">
            <a:avLst>
              <a:gd fmla="val -20833" name="adj1"/>
              <a:gd fmla="val 625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2004be1409_0_10"/>
          <p:cNvSpPr txBox="1"/>
          <p:nvPr/>
        </p:nvSpPr>
        <p:spPr>
          <a:xfrm>
            <a:off x="485950" y="459275"/>
            <a:ext cx="133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3000">
                <a:solidFill>
                  <a:schemeClr val="lt1"/>
                </a:solidFill>
                <a:latin typeface="Source Sans Pro"/>
                <a:ea typeface="Source Sans Pro"/>
                <a:cs typeface="Source Sans Pro"/>
                <a:sym typeface="Source Sans Pro"/>
              </a:rPr>
              <a:t>UI KIT</a:t>
            </a:r>
            <a:endParaRPr sz="3000">
              <a:solidFill>
                <a:schemeClr val="lt1"/>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pic>
        <p:nvPicPr>
          <p:cNvPr id="467" name="Google Shape;467;g12004be1409_0_34"/>
          <p:cNvPicPr preferRelativeResize="0"/>
          <p:nvPr/>
        </p:nvPicPr>
        <p:blipFill rotWithShape="1">
          <a:blip r:embed="rId3">
            <a:alphaModFix/>
          </a:blip>
          <a:srcRect b="0" l="0" r="0" t="0"/>
          <a:stretch/>
        </p:blipFill>
        <p:spPr>
          <a:xfrm>
            <a:off x="0" y="-77225"/>
            <a:ext cx="8736001" cy="6858001"/>
          </a:xfrm>
          <a:prstGeom prst="rect">
            <a:avLst/>
          </a:prstGeom>
          <a:noFill/>
          <a:ln>
            <a:noFill/>
          </a:ln>
        </p:spPr>
      </p:pic>
      <p:pic>
        <p:nvPicPr>
          <p:cNvPr id="468" name="Google Shape;468;g12004be1409_0_34"/>
          <p:cNvPicPr preferRelativeResize="0"/>
          <p:nvPr/>
        </p:nvPicPr>
        <p:blipFill>
          <a:blip r:embed="rId4">
            <a:alphaModFix/>
          </a:blip>
          <a:stretch>
            <a:fillRect/>
          </a:stretch>
        </p:blipFill>
        <p:spPr>
          <a:xfrm>
            <a:off x="8833025" y="203650"/>
            <a:ext cx="3151199" cy="62962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g134bd320c24_0_57"/>
          <p:cNvSpPr txBox="1"/>
          <p:nvPr/>
        </p:nvSpPr>
        <p:spPr>
          <a:xfrm>
            <a:off x="108750" y="176950"/>
            <a:ext cx="7776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MX" sz="3000" u="none" cap="none" strike="noStrike">
                <a:solidFill>
                  <a:srgbClr val="000000"/>
                </a:solidFill>
                <a:latin typeface="Source Sans Pro"/>
                <a:ea typeface="Source Sans Pro"/>
                <a:cs typeface="Source Sans Pro"/>
                <a:sym typeface="Source Sans Pro"/>
              </a:rPr>
              <a:t>E</a:t>
            </a:r>
            <a:r>
              <a:rPr b="1" lang="es-MX" sz="3000">
                <a:latin typeface="Source Sans Pro"/>
                <a:ea typeface="Source Sans Pro"/>
                <a:cs typeface="Source Sans Pro"/>
                <a:sym typeface="Source Sans Pro"/>
              </a:rPr>
              <a:t>volución del wireframe</a:t>
            </a:r>
            <a:endParaRPr b="1" i="0" sz="3000" u="none" cap="none" strike="noStrike">
              <a:solidFill>
                <a:srgbClr val="000000"/>
              </a:solidFill>
              <a:latin typeface="Source Sans Pro"/>
              <a:ea typeface="Source Sans Pro"/>
              <a:cs typeface="Source Sans Pro"/>
              <a:sym typeface="Source Sans Pro"/>
            </a:endParaRPr>
          </a:p>
        </p:txBody>
      </p:sp>
      <p:pic>
        <p:nvPicPr>
          <p:cNvPr id="474" name="Google Shape;474;g134bd320c24_0_57"/>
          <p:cNvPicPr preferRelativeResize="0"/>
          <p:nvPr/>
        </p:nvPicPr>
        <p:blipFill>
          <a:blip r:embed="rId4">
            <a:alphaModFix/>
          </a:blip>
          <a:stretch>
            <a:fillRect/>
          </a:stretch>
        </p:blipFill>
        <p:spPr>
          <a:xfrm>
            <a:off x="7164125" y="951575"/>
            <a:ext cx="2504175" cy="5635699"/>
          </a:xfrm>
          <a:prstGeom prst="rect">
            <a:avLst/>
          </a:prstGeom>
          <a:noFill/>
          <a:ln>
            <a:noFill/>
          </a:ln>
        </p:spPr>
      </p:pic>
      <p:pic>
        <p:nvPicPr>
          <p:cNvPr id="475" name="Google Shape;475;g134bd320c24_0_57"/>
          <p:cNvPicPr preferRelativeResize="0"/>
          <p:nvPr/>
        </p:nvPicPr>
        <p:blipFill>
          <a:blip r:embed="rId5">
            <a:alphaModFix/>
          </a:blip>
          <a:stretch>
            <a:fillRect/>
          </a:stretch>
        </p:blipFill>
        <p:spPr>
          <a:xfrm>
            <a:off x="4793450" y="951575"/>
            <a:ext cx="2370675" cy="5635699"/>
          </a:xfrm>
          <a:prstGeom prst="rect">
            <a:avLst/>
          </a:prstGeom>
          <a:noFill/>
          <a:ln>
            <a:noFill/>
          </a:ln>
        </p:spPr>
      </p:pic>
      <p:pic>
        <p:nvPicPr>
          <p:cNvPr id="476" name="Google Shape;476;g134bd320c24_0_57"/>
          <p:cNvPicPr preferRelativeResize="0"/>
          <p:nvPr/>
        </p:nvPicPr>
        <p:blipFill>
          <a:blip r:embed="rId6">
            <a:alphaModFix/>
          </a:blip>
          <a:stretch>
            <a:fillRect/>
          </a:stretch>
        </p:blipFill>
        <p:spPr>
          <a:xfrm>
            <a:off x="2352225" y="917950"/>
            <a:ext cx="2370675" cy="5635700"/>
          </a:xfrm>
          <a:prstGeom prst="rect">
            <a:avLst/>
          </a:prstGeom>
          <a:noFill/>
          <a:ln>
            <a:noFill/>
          </a:ln>
        </p:spPr>
      </p:pic>
      <p:pic>
        <p:nvPicPr>
          <p:cNvPr id="477" name="Google Shape;477;g134bd320c24_0_57"/>
          <p:cNvPicPr preferRelativeResize="0"/>
          <p:nvPr/>
        </p:nvPicPr>
        <p:blipFill>
          <a:blip r:embed="rId7">
            <a:alphaModFix/>
          </a:blip>
          <a:stretch>
            <a:fillRect/>
          </a:stretch>
        </p:blipFill>
        <p:spPr>
          <a:xfrm>
            <a:off x="9668300" y="951563"/>
            <a:ext cx="2443650" cy="5568476"/>
          </a:xfrm>
          <a:prstGeom prst="rect">
            <a:avLst/>
          </a:prstGeom>
          <a:noFill/>
          <a:ln>
            <a:noFill/>
          </a:ln>
        </p:spPr>
      </p:pic>
      <p:pic>
        <p:nvPicPr>
          <p:cNvPr id="478" name="Google Shape;478;g134bd320c24_0_57"/>
          <p:cNvPicPr preferRelativeResize="0"/>
          <p:nvPr/>
        </p:nvPicPr>
        <p:blipFill>
          <a:blip r:embed="rId8">
            <a:alphaModFix/>
          </a:blip>
          <a:stretch>
            <a:fillRect/>
          </a:stretch>
        </p:blipFill>
        <p:spPr>
          <a:xfrm>
            <a:off x="152400" y="951575"/>
            <a:ext cx="2047425" cy="5568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pic>
        <p:nvPicPr>
          <p:cNvPr id="483" name="Google Shape;483;g134bd320c24_0_19"/>
          <p:cNvPicPr preferRelativeResize="0"/>
          <p:nvPr/>
        </p:nvPicPr>
        <p:blipFill rotWithShape="1">
          <a:blip r:embed="rId4">
            <a:alphaModFix/>
          </a:blip>
          <a:srcRect b="0" l="0" r="0" t="0"/>
          <a:stretch/>
        </p:blipFill>
        <p:spPr>
          <a:xfrm>
            <a:off x="57900" y="-270000"/>
            <a:ext cx="3942160" cy="6553201"/>
          </a:xfrm>
          <a:prstGeom prst="rect">
            <a:avLst/>
          </a:prstGeom>
          <a:noFill/>
          <a:ln>
            <a:noFill/>
          </a:ln>
        </p:spPr>
      </p:pic>
      <p:pic>
        <p:nvPicPr>
          <p:cNvPr id="484" name="Google Shape;484;g134bd320c24_0_19"/>
          <p:cNvPicPr preferRelativeResize="0"/>
          <p:nvPr/>
        </p:nvPicPr>
        <p:blipFill rotWithShape="1">
          <a:blip r:embed="rId5">
            <a:alphaModFix/>
          </a:blip>
          <a:srcRect b="0" l="0" r="0" t="0"/>
          <a:stretch/>
        </p:blipFill>
        <p:spPr>
          <a:xfrm>
            <a:off x="8041135" y="-270000"/>
            <a:ext cx="3938960" cy="6553201"/>
          </a:xfrm>
          <a:prstGeom prst="rect">
            <a:avLst/>
          </a:prstGeom>
          <a:noFill/>
          <a:ln>
            <a:noFill/>
          </a:ln>
        </p:spPr>
      </p:pic>
      <p:pic>
        <p:nvPicPr>
          <p:cNvPr id="485" name="Google Shape;485;g134bd320c24_0_19"/>
          <p:cNvPicPr preferRelativeResize="0"/>
          <p:nvPr/>
        </p:nvPicPr>
        <p:blipFill rotWithShape="1">
          <a:blip r:embed="rId6">
            <a:alphaModFix/>
          </a:blip>
          <a:srcRect b="0" l="0" r="0" t="0"/>
          <a:stretch/>
        </p:blipFill>
        <p:spPr>
          <a:xfrm>
            <a:off x="4169957" y="-72287"/>
            <a:ext cx="3701278" cy="6157773"/>
          </a:xfrm>
          <a:prstGeom prst="rect">
            <a:avLst/>
          </a:prstGeom>
          <a:noFill/>
          <a:ln>
            <a:noFill/>
          </a:ln>
        </p:spPr>
      </p:pic>
      <p:sp>
        <p:nvSpPr>
          <p:cNvPr id="486" name="Google Shape;486;g134bd320c24_0_19"/>
          <p:cNvSpPr txBox="1"/>
          <p:nvPr/>
        </p:nvSpPr>
        <p:spPr>
          <a:xfrm>
            <a:off x="6615000" y="5934600"/>
            <a:ext cx="550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000" u="sng">
                <a:solidFill>
                  <a:schemeClr val="dk1"/>
                </a:solidFill>
                <a:latin typeface="Source Sans Pro"/>
                <a:ea typeface="Source Sans Pro"/>
                <a:cs typeface="Source Sans Pro"/>
                <a:sym typeface="Source Sans Pro"/>
                <a:hlinkClick r:id="rId7">
                  <a:extLst>
                    <a:ext uri="{A12FA001-AC4F-418D-AE19-62706E023703}">
                      <ahyp:hlinkClr val="tx"/>
                    </a:ext>
                  </a:extLst>
                </a:hlinkClick>
              </a:rPr>
              <a:t>Link a Figma</a:t>
            </a:r>
            <a:r>
              <a:rPr lang="es-MX" sz="2000">
                <a:solidFill>
                  <a:schemeClr val="dk1"/>
                </a:solidFill>
                <a:latin typeface="Source Sans Pro"/>
                <a:ea typeface="Source Sans Pro"/>
                <a:cs typeface="Source Sans Pro"/>
                <a:sym typeface="Source Sans Pro"/>
              </a:rPr>
              <a:t> </a:t>
            </a:r>
            <a:r>
              <a:rPr lang="es-MX">
                <a:solidFill>
                  <a:schemeClr val="dk1"/>
                </a:solidFill>
                <a:latin typeface="Source Sans Pro"/>
                <a:ea typeface="Source Sans Pro"/>
                <a:cs typeface="Source Sans Pro"/>
                <a:sym typeface="Source Sans Pro"/>
              </a:rPr>
              <a:t>https://www.figma.com/file/jDHiTVG6cVFWiL9GqEjAYR/TRIBU?node-id=582%3A2461</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6BF2"/>
        </a:solidFill>
      </p:bgPr>
    </p:bg>
    <p:spTree>
      <p:nvGrpSpPr>
        <p:cNvPr id="90" name="Shape 90"/>
        <p:cNvGrpSpPr/>
        <p:nvPr/>
      </p:nvGrpSpPr>
      <p:grpSpPr>
        <a:xfrm>
          <a:off x="0" y="0"/>
          <a:ext cx="0" cy="0"/>
          <a:chOff x="0" y="0"/>
          <a:chExt cx="0" cy="0"/>
        </a:xfrm>
      </p:grpSpPr>
      <p:sp>
        <p:nvSpPr>
          <p:cNvPr id="91" name="Google Shape;91;g122f2e95b81_0_65"/>
          <p:cNvSpPr/>
          <p:nvPr/>
        </p:nvSpPr>
        <p:spPr>
          <a:xfrm>
            <a:off x="189000" y="634500"/>
            <a:ext cx="594000" cy="3699000"/>
          </a:xfrm>
          <a:prstGeom prst="rect">
            <a:avLst/>
          </a:prstGeom>
          <a:solidFill>
            <a:srgbClr val="9B6BF2"/>
          </a:solidFill>
          <a:ln cap="flat" cmpd="sng" w="9525">
            <a:solidFill>
              <a:srgbClr val="9B6B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g122f2e95b81_0_65"/>
          <p:cNvPicPr preferRelativeResize="0"/>
          <p:nvPr/>
        </p:nvPicPr>
        <p:blipFill rotWithShape="1">
          <a:blip r:embed="rId3">
            <a:alphaModFix/>
          </a:blip>
          <a:srcRect b="-1268" l="-2630" r="2627" t="1268"/>
          <a:stretch/>
        </p:blipFill>
        <p:spPr>
          <a:xfrm>
            <a:off x="1135275" y="152375"/>
            <a:ext cx="3689625" cy="6657150"/>
          </a:xfrm>
          <a:prstGeom prst="rect">
            <a:avLst/>
          </a:prstGeom>
          <a:noFill/>
          <a:ln>
            <a:noFill/>
          </a:ln>
        </p:spPr>
      </p:pic>
      <p:pic>
        <p:nvPicPr>
          <p:cNvPr id="93" name="Google Shape;93;g122f2e95b81_0_65"/>
          <p:cNvPicPr preferRelativeResize="0"/>
          <p:nvPr/>
        </p:nvPicPr>
        <p:blipFill rotWithShape="1">
          <a:blip r:embed="rId4">
            <a:alphaModFix/>
          </a:blip>
          <a:srcRect b="0" l="0" r="0" t="0"/>
          <a:stretch/>
        </p:blipFill>
        <p:spPr>
          <a:xfrm>
            <a:off x="4824900" y="152400"/>
            <a:ext cx="3689600" cy="6553171"/>
          </a:xfrm>
          <a:prstGeom prst="rect">
            <a:avLst/>
          </a:prstGeom>
          <a:noFill/>
          <a:ln>
            <a:noFill/>
          </a:ln>
        </p:spPr>
      </p:pic>
      <p:pic>
        <p:nvPicPr>
          <p:cNvPr id="94" name="Google Shape;94;g122f2e95b81_0_65"/>
          <p:cNvPicPr preferRelativeResize="0"/>
          <p:nvPr/>
        </p:nvPicPr>
        <p:blipFill rotWithShape="1">
          <a:blip r:embed="rId5">
            <a:alphaModFix/>
          </a:blip>
          <a:srcRect b="0" l="0" r="0" t="0"/>
          <a:stretch/>
        </p:blipFill>
        <p:spPr>
          <a:xfrm>
            <a:off x="8514510" y="152375"/>
            <a:ext cx="3689617" cy="6553201"/>
          </a:xfrm>
          <a:prstGeom prst="rect">
            <a:avLst/>
          </a:prstGeom>
          <a:noFill/>
          <a:ln>
            <a:noFill/>
          </a:ln>
        </p:spPr>
      </p:pic>
      <p:sp>
        <p:nvSpPr>
          <p:cNvPr id="95" name="Google Shape;95;g122f2e95b81_0_65"/>
          <p:cNvSpPr txBox="1"/>
          <p:nvPr/>
        </p:nvSpPr>
        <p:spPr>
          <a:xfrm>
            <a:off x="229500" y="634500"/>
            <a:ext cx="459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T</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 I</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N</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D</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E</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R</a:t>
            </a:r>
            <a:endParaRPr b="0" i="0" sz="35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g134bd320c24_0_26"/>
          <p:cNvPicPr preferRelativeResize="0"/>
          <p:nvPr/>
        </p:nvPicPr>
        <p:blipFill rotWithShape="1">
          <a:blip r:embed="rId3">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6BF2"/>
        </a:solidFill>
      </p:bgPr>
    </p:bg>
    <p:spTree>
      <p:nvGrpSpPr>
        <p:cNvPr id="99" name="Shape 99"/>
        <p:cNvGrpSpPr/>
        <p:nvPr/>
      </p:nvGrpSpPr>
      <p:grpSpPr>
        <a:xfrm>
          <a:off x="0" y="0"/>
          <a:ext cx="0" cy="0"/>
          <a:chOff x="0" y="0"/>
          <a:chExt cx="0" cy="0"/>
        </a:xfrm>
      </p:grpSpPr>
      <p:pic>
        <p:nvPicPr>
          <p:cNvPr id="100" name="Google Shape;100;g122f2e95b81_0_78"/>
          <p:cNvPicPr preferRelativeResize="0"/>
          <p:nvPr/>
        </p:nvPicPr>
        <p:blipFill rotWithShape="1">
          <a:blip r:embed="rId3">
            <a:alphaModFix/>
          </a:blip>
          <a:srcRect b="0" l="0" r="0" t="0"/>
          <a:stretch/>
        </p:blipFill>
        <p:spPr>
          <a:xfrm>
            <a:off x="1123150" y="152400"/>
            <a:ext cx="3689617" cy="6553201"/>
          </a:xfrm>
          <a:prstGeom prst="rect">
            <a:avLst/>
          </a:prstGeom>
          <a:noFill/>
          <a:ln>
            <a:noFill/>
          </a:ln>
        </p:spPr>
      </p:pic>
      <p:pic>
        <p:nvPicPr>
          <p:cNvPr id="101" name="Google Shape;101;g122f2e95b81_0_78"/>
          <p:cNvPicPr preferRelativeResize="0"/>
          <p:nvPr/>
        </p:nvPicPr>
        <p:blipFill rotWithShape="1">
          <a:blip r:embed="rId4">
            <a:alphaModFix/>
          </a:blip>
          <a:srcRect b="-2880" l="0" r="0" t="2879"/>
          <a:stretch/>
        </p:blipFill>
        <p:spPr>
          <a:xfrm>
            <a:off x="4812775" y="152400"/>
            <a:ext cx="3689600" cy="6800100"/>
          </a:xfrm>
          <a:prstGeom prst="rect">
            <a:avLst/>
          </a:prstGeom>
          <a:noFill/>
          <a:ln>
            <a:noFill/>
          </a:ln>
        </p:spPr>
      </p:pic>
      <p:pic>
        <p:nvPicPr>
          <p:cNvPr id="102" name="Google Shape;102;g122f2e95b81_0_78"/>
          <p:cNvPicPr preferRelativeResize="0"/>
          <p:nvPr/>
        </p:nvPicPr>
        <p:blipFill rotWithShape="1">
          <a:blip r:embed="rId5">
            <a:alphaModFix/>
          </a:blip>
          <a:srcRect b="0" l="0" r="0" t="0"/>
          <a:stretch/>
        </p:blipFill>
        <p:spPr>
          <a:xfrm>
            <a:off x="8502385" y="152400"/>
            <a:ext cx="3689617" cy="6553201"/>
          </a:xfrm>
          <a:prstGeom prst="rect">
            <a:avLst/>
          </a:prstGeom>
          <a:noFill/>
          <a:ln>
            <a:noFill/>
          </a:ln>
        </p:spPr>
      </p:pic>
      <p:sp>
        <p:nvSpPr>
          <p:cNvPr id="103" name="Google Shape;103;g122f2e95b81_0_78"/>
          <p:cNvSpPr txBox="1"/>
          <p:nvPr/>
        </p:nvSpPr>
        <p:spPr>
          <a:xfrm>
            <a:off x="243000" y="756000"/>
            <a:ext cx="756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PEANUT</a:t>
            </a:r>
            <a:endParaRPr b="0" i="0" sz="35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6BF2"/>
        </a:solidFill>
      </p:bgPr>
    </p:bg>
    <p:spTree>
      <p:nvGrpSpPr>
        <p:cNvPr id="107" name="Shape 107"/>
        <p:cNvGrpSpPr/>
        <p:nvPr/>
      </p:nvGrpSpPr>
      <p:grpSpPr>
        <a:xfrm>
          <a:off x="0" y="0"/>
          <a:ext cx="0" cy="0"/>
          <a:chOff x="0" y="0"/>
          <a:chExt cx="0" cy="0"/>
        </a:xfrm>
      </p:grpSpPr>
      <p:pic>
        <p:nvPicPr>
          <p:cNvPr id="108" name="Google Shape;108;g124409e5984_0_0"/>
          <p:cNvPicPr preferRelativeResize="0"/>
          <p:nvPr/>
        </p:nvPicPr>
        <p:blipFill rotWithShape="1">
          <a:blip r:embed="rId3">
            <a:alphaModFix/>
          </a:blip>
          <a:srcRect b="0" l="0" r="0" t="0"/>
          <a:stretch/>
        </p:blipFill>
        <p:spPr>
          <a:xfrm>
            <a:off x="1243213" y="152400"/>
            <a:ext cx="3680439" cy="6553201"/>
          </a:xfrm>
          <a:prstGeom prst="rect">
            <a:avLst/>
          </a:prstGeom>
          <a:noFill/>
          <a:ln>
            <a:noFill/>
          </a:ln>
        </p:spPr>
      </p:pic>
      <p:pic>
        <p:nvPicPr>
          <p:cNvPr id="109" name="Google Shape;109;g124409e5984_0_0"/>
          <p:cNvPicPr preferRelativeResize="0"/>
          <p:nvPr/>
        </p:nvPicPr>
        <p:blipFill rotWithShape="1">
          <a:blip r:embed="rId4">
            <a:alphaModFix/>
          </a:blip>
          <a:srcRect b="0" l="0" r="0" t="0"/>
          <a:stretch/>
        </p:blipFill>
        <p:spPr>
          <a:xfrm>
            <a:off x="4923639" y="152400"/>
            <a:ext cx="3680439" cy="6553201"/>
          </a:xfrm>
          <a:prstGeom prst="rect">
            <a:avLst/>
          </a:prstGeom>
          <a:noFill/>
          <a:ln>
            <a:noFill/>
          </a:ln>
        </p:spPr>
      </p:pic>
      <p:pic>
        <p:nvPicPr>
          <p:cNvPr id="110" name="Google Shape;110;g124409e5984_0_0"/>
          <p:cNvPicPr preferRelativeResize="0"/>
          <p:nvPr/>
        </p:nvPicPr>
        <p:blipFill rotWithShape="1">
          <a:blip r:embed="rId5">
            <a:alphaModFix/>
          </a:blip>
          <a:srcRect b="0" l="0" r="0" t="0"/>
          <a:stretch/>
        </p:blipFill>
        <p:spPr>
          <a:xfrm>
            <a:off x="8511553" y="152400"/>
            <a:ext cx="3680439" cy="6553201"/>
          </a:xfrm>
          <a:prstGeom prst="rect">
            <a:avLst/>
          </a:prstGeom>
          <a:noFill/>
          <a:ln>
            <a:noFill/>
          </a:ln>
        </p:spPr>
      </p:pic>
      <p:sp>
        <p:nvSpPr>
          <p:cNvPr id="111" name="Google Shape;111;g124409e5984_0_0"/>
          <p:cNvSpPr txBox="1"/>
          <p:nvPr/>
        </p:nvSpPr>
        <p:spPr>
          <a:xfrm>
            <a:off x="229500" y="486000"/>
            <a:ext cx="891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S</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O</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C</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 I</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A</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L</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M</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O</a:t>
            </a:r>
            <a:endParaRPr b="0" i="0" sz="3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500"/>
              <a:buFont typeface="Arial"/>
              <a:buNone/>
            </a:pPr>
            <a:r>
              <a:rPr b="0" i="0" lang="es-MX" sz="3500" u="none" cap="none" strike="noStrike">
                <a:solidFill>
                  <a:schemeClr val="lt1"/>
                </a:solidFill>
                <a:latin typeface="Arial"/>
                <a:ea typeface="Arial"/>
                <a:cs typeface="Arial"/>
                <a:sym typeface="Arial"/>
              </a:rPr>
              <a:t>M</a:t>
            </a:r>
            <a:endParaRPr b="0" i="0" sz="35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aphicFrame>
        <p:nvGraphicFramePr>
          <p:cNvPr id="116" name="Google Shape;116;g1232e7d6b8e_0_32"/>
          <p:cNvGraphicFramePr/>
          <p:nvPr/>
        </p:nvGraphicFramePr>
        <p:xfrm>
          <a:off x="0" y="0"/>
          <a:ext cx="3000000" cy="3000000"/>
        </p:xfrm>
        <a:graphic>
          <a:graphicData uri="http://schemas.openxmlformats.org/drawingml/2006/table">
            <a:tbl>
              <a:tblPr>
                <a:noFill/>
                <a:tableStyleId>{314CF18A-FF2F-4F14-B4C4-E66C4E464F4D}</a:tableStyleId>
              </a:tblPr>
              <a:tblGrid>
                <a:gridCol w="2070725"/>
                <a:gridCol w="1821350"/>
                <a:gridCol w="8299925"/>
              </a:tblGrid>
              <a:tr h="618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P</a:t>
                      </a:r>
                      <a:r>
                        <a:rPr lang="es-MX" sz="1600">
                          <a:solidFill>
                            <a:schemeClr val="lt1"/>
                          </a:solidFill>
                          <a:latin typeface="Source Sans Pro"/>
                          <a:ea typeface="Source Sans Pro"/>
                          <a:cs typeface="Source Sans Pro"/>
                          <a:sym typeface="Source Sans Pro"/>
                        </a:rPr>
                        <a:t>asos para loguearse</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D</a:t>
                      </a:r>
                      <a:r>
                        <a:rPr lang="es-MX" sz="1600">
                          <a:solidFill>
                            <a:schemeClr val="lt1"/>
                          </a:solidFill>
                          <a:latin typeface="Source Sans Pro"/>
                          <a:ea typeface="Source Sans Pro"/>
                          <a:cs typeface="Source Sans Pro"/>
                          <a:sym typeface="Source Sans Pro"/>
                        </a:rPr>
                        <a:t>etalles</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r>
              <a:tr h="600225">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TINDER</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5</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500"/>
                        <a:buFont typeface="Arial"/>
                        <a:buNone/>
                      </a:pPr>
                      <a:r>
                        <a:rPr lang="es-MX" sz="1500" u="none" cap="none" strike="noStrike">
                          <a:solidFill>
                            <a:schemeClr val="dk1"/>
                          </a:solidFill>
                          <a:latin typeface="Source Sans Pro"/>
                          <a:ea typeface="Source Sans Pro"/>
                          <a:cs typeface="Source Sans Pro"/>
                          <a:sym typeface="Source Sans Pro"/>
                        </a:rPr>
                        <a:t>Descargar la aplicación-Seleccionar un método de acceso(Facebook y número de celular)-Verifica tu número de teléfono-Configurar perfil-Permite que Tinder acceda a todos los permisos requeridos</a:t>
                      </a:r>
                      <a:endParaRPr sz="1500" u="none" cap="none" strike="noStrike">
                        <a:latin typeface="Source Sans Pro"/>
                        <a:ea typeface="Source Sans Pro"/>
                        <a:cs typeface="Source Sans Pro"/>
                        <a:sym typeface="Source Sans Pro"/>
                      </a:endParaRPr>
                    </a:p>
                  </a:txBody>
                  <a:tcPr marT="91425" marB="91425" marR="91425" marL="91425"/>
                </a:tc>
              </a:tr>
              <a:tr h="841375">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PEANUT</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6</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550"/>
                        <a:buFont typeface="Arial"/>
                        <a:buNone/>
                      </a:pPr>
                      <a:r>
                        <a:rPr lang="es-MX" sz="1550" u="none" cap="none" strike="noStrike">
                          <a:solidFill>
                            <a:schemeClr val="dk1"/>
                          </a:solidFill>
                          <a:latin typeface="Source Sans Pro"/>
                          <a:ea typeface="Source Sans Pro"/>
                          <a:cs typeface="Source Sans Pro"/>
                          <a:sym typeface="Source Sans Pro"/>
                        </a:rPr>
                        <a:t>Descargar la aplicación-Seleccionar un método de acceso(Facebook y número de celular)-Verifica tu número de teléfono-Configurar perfil-Permite que Peanut acceda a todos los permisos requeridos-Verificar la cuenta con una selfie</a:t>
                      </a:r>
                      <a:endParaRPr sz="1550" u="none" cap="none" strike="noStrike">
                        <a:solidFill>
                          <a:schemeClr val="dk1"/>
                        </a:solidFill>
                        <a:latin typeface="Source Sans Pro"/>
                        <a:ea typeface="Source Sans Pro"/>
                        <a:cs typeface="Source Sans Pro"/>
                        <a:sym typeface="Source Sans Pro"/>
                      </a:endParaRPr>
                    </a:p>
                  </a:txBody>
                  <a:tcPr marT="91425" marB="91425" marR="91425" marL="91425"/>
                </a:tc>
              </a:tr>
              <a:tr h="83390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SOCIAL.MOM</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5</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550"/>
                        <a:buFont typeface="Arial"/>
                        <a:buNone/>
                      </a:pPr>
                      <a:r>
                        <a:rPr lang="es-MX" sz="1550" u="none" cap="none" strike="noStrike">
                          <a:solidFill>
                            <a:schemeClr val="dk1"/>
                          </a:solidFill>
                          <a:latin typeface="Source Sans Pro"/>
                          <a:ea typeface="Source Sans Pro"/>
                          <a:cs typeface="Source Sans Pro"/>
                          <a:sym typeface="Source Sans Pro"/>
                        </a:rPr>
                        <a:t>Descargar la aplicación-Seleccionar un método de acceso(Facebook y número de celular)-Verifica tu número de teléfono-Configurar perfilPermite que Social.mom acceda a todos los permisos requeridos</a:t>
                      </a:r>
                      <a:endParaRPr sz="1500" u="none" cap="none" strike="noStrike">
                        <a:latin typeface="Source Sans Pro"/>
                        <a:ea typeface="Source Sans Pro"/>
                        <a:cs typeface="Source Sans Pro"/>
                        <a:sym typeface="Source Sans Pro"/>
                      </a:endParaRPr>
                    </a:p>
                  </a:txBody>
                  <a:tcPr marT="91425" marB="91425" marR="91425" marL="91425"/>
                </a:tc>
              </a:tr>
            </a:tbl>
          </a:graphicData>
        </a:graphic>
      </p:graphicFrame>
      <p:graphicFrame>
        <p:nvGraphicFramePr>
          <p:cNvPr id="117" name="Google Shape;117;g1232e7d6b8e_0_32"/>
          <p:cNvGraphicFramePr/>
          <p:nvPr/>
        </p:nvGraphicFramePr>
        <p:xfrm>
          <a:off x="28525" y="3530545"/>
          <a:ext cx="3000000" cy="3000000"/>
        </p:xfrm>
        <a:graphic>
          <a:graphicData uri="http://schemas.openxmlformats.org/drawingml/2006/table">
            <a:tbl>
              <a:tblPr>
                <a:noFill/>
                <a:tableStyleId>{314CF18A-FF2F-4F14-B4C4-E66C4E464F4D}</a:tableStyleId>
              </a:tblPr>
              <a:tblGrid>
                <a:gridCol w="2042200"/>
                <a:gridCol w="1821350"/>
                <a:gridCol w="8271400"/>
              </a:tblGrid>
              <a:tr h="828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Source Sans Pro"/>
                        <a:ea typeface="Source Sans Pro"/>
                        <a:cs typeface="Source Sans Pro"/>
                        <a:sym typeface="Source Sans Pro"/>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R</a:t>
                      </a:r>
                      <a:r>
                        <a:rPr lang="es-MX" sz="1600">
                          <a:solidFill>
                            <a:schemeClr val="lt1"/>
                          </a:solidFill>
                          <a:latin typeface="Source Sans Pro"/>
                          <a:ea typeface="Source Sans Pro"/>
                          <a:cs typeface="Source Sans Pro"/>
                          <a:sym typeface="Source Sans Pro"/>
                        </a:rPr>
                        <a:t>ealizar mi perfil</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D</a:t>
                      </a:r>
                      <a:r>
                        <a:rPr lang="es-MX" sz="1600">
                          <a:solidFill>
                            <a:schemeClr val="lt1"/>
                          </a:solidFill>
                          <a:latin typeface="Source Sans Pro"/>
                          <a:ea typeface="Source Sans Pro"/>
                          <a:cs typeface="Source Sans Pro"/>
                          <a:sym typeface="Source Sans Pro"/>
                        </a:rPr>
                        <a:t>etalles</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r>
              <a:tr h="82870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TINDER</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8</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nombre - foto - edad - género - orientación sexual - ciudad - trabajo - educación - </a:t>
                      </a:r>
                      <a:endParaRPr sz="1400" u="none" cap="none" strike="noStrike">
                        <a:latin typeface="Source Sans Pro"/>
                        <a:ea typeface="Source Sans Pro"/>
                        <a:cs typeface="Source Sans Pro"/>
                        <a:sym typeface="Source Sans Pro"/>
                      </a:endParaRPr>
                    </a:p>
                  </a:txBody>
                  <a:tcPr marT="91425" marB="91425" marR="91425" marL="91425"/>
                </a:tc>
              </a:tr>
              <a:tr h="82870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PEANUT</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9</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nombre - foto - edad - ciudad - etapa de la vida -  información sobre tus hijos - educación - trabajo - lenguajes que hablas</a:t>
                      </a:r>
                      <a:endParaRPr sz="1400" u="none" cap="none" strike="noStrike">
                        <a:latin typeface="Source Sans Pro"/>
                        <a:ea typeface="Source Sans Pro"/>
                        <a:cs typeface="Source Sans Pro"/>
                        <a:sym typeface="Source Sans Pro"/>
                      </a:endParaRPr>
                    </a:p>
                  </a:txBody>
                  <a:tcPr marT="91425" marB="91425" marR="91425" marL="91425"/>
                </a:tc>
              </a:tr>
              <a:tr h="70650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SOCIAL.MOM</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7</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solidFill>
                            <a:schemeClr val="dk1"/>
                          </a:solidFill>
                          <a:latin typeface="Source Sans Pro"/>
                          <a:ea typeface="Source Sans Pro"/>
                          <a:cs typeface="Source Sans Pro"/>
                          <a:sym typeface="Source Sans Pro"/>
                        </a:rPr>
                        <a:t>nombre - foto - edad - ciudad -  información sobre tus hijos - educación - trabajo -</a:t>
                      </a:r>
                      <a:endParaRPr sz="1400" u="none" cap="none" strike="noStrike">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aphicFrame>
        <p:nvGraphicFramePr>
          <p:cNvPr id="122" name="Google Shape;122;g1232e7d6b8e_0_44"/>
          <p:cNvGraphicFramePr/>
          <p:nvPr/>
        </p:nvGraphicFramePr>
        <p:xfrm>
          <a:off x="26050" y="0"/>
          <a:ext cx="3000000" cy="3000000"/>
        </p:xfrm>
        <a:graphic>
          <a:graphicData uri="http://schemas.openxmlformats.org/drawingml/2006/table">
            <a:tbl>
              <a:tblPr>
                <a:noFill/>
                <a:tableStyleId>{314CF18A-FF2F-4F14-B4C4-E66C4E464F4D}</a:tableStyleId>
              </a:tblPr>
              <a:tblGrid>
                <a:gridCol w="2524200"/>
                <a:gridCol w="2207575"/>
                <a:gridCol w="7408125"/>
              </a:tblGrid>
              <a:tr h="522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 V</a:t>
                      </a:r>
                      <a:r>
                        <a:rPr lang="es-MX" sz="1600">
                          <a:solidFill>
                            <a:schemeClr val="lt1"/>
                          </a:solidFill>
                          <a:latin typeface="Source Sans Pro"/>
                          <a:ea typeface="Source Sans Pro"/>
                          <a:cs typeface="Source Sans Pro"/>
                          <a:sym typeface="Source Sans Pro"/>
                        </a:rPr>
                        <a:t>erificar la cuenta</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D</a:t>
                      </a:r>
                      <a:r>
                        <a:rPr lang="es-MX" sz="1600">
                          <a:solidFill>
                            <a:schemeClr val="lt1"/>
                          </a:solidFill>
                          <a:latin typeface="Source Sans Pro"/>
                          <a:ea typeface="Source Sans Pro"/>
                          <a:cs typeface="Source Sans Pro"/>
                          <a:sym typeface="Source Sans Pro"/>
                        </a:rPr>
                        <a:t>etalles</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r>
              <a:tr h="914375">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TINDER</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6</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50"/>
                        <a:buFont typeface="Arial"/>
                        <a:buNone/>
                      </a:pPr>
                      <a:r>
                        <a:rPr lang="es-MX" sz="1450" u="none" cap="none" strike="noStrike">
                          <a:solidFill>
                            <a:schemeClr val="dk1"/>
                          </a:solidFill>
                          <a:latin typeface="Source Sans Pro"/>
                          <a:ea typeface="Source Sans Pro"/>
                          <a:cs typeface="Source Sans Pro"/>
                          <a:sym typeface="Source Sans Pro"/>
                        </a:rPr>
                        <a:t>Seleccionar “Verifica tu perfil” para comenzar-Se mostrará una pose y pedirá  un selfie imitando esa misma pose-Confirmar que la selfie coincide con la pose y pulsar en “Enviar para revisión”-Repite los pasos 4 y 5 una vez más </a:t>
                      </a:r>
                      <a:endParaRPr sz="1700" u="none" cap="none" strike="noStrike">
                        <a:latin typeface="Source Sans Pro"/>
                        <a:ea typeface="Source Sans Pro"/>
                        <a:cs typeface="Source Sans Pro"/>
                        <a:sym typeface="Source Sans Pro"/>
                      </a:endParaRPr>
                    </a:p>
                  </a:txBody>
                  <a:tcPr marT="91425" marB="91425" marR="91425" marL="91425"/>
                </a:tc>
              </a:tr>
              <a:tr h="914375">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PEANUT</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6</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50"/>
                        <a:buFont typeface="Arial"/>
                        <a:buNone/>
                      </a:pPr>
                      <a:r>
                        <a:rPr lang="es-MX" sz="1450" u="none" cap="none" strike="noStrike">
                          <a:solidFill>
                            <a:schemeClr val="dk1"/>
                          </a:solidFill>
                          <a:latin typeface="Source Sans Pro"/>
                          <a:ea typeface="Source Sans Pro"/>
                          <a:cs typeface="Source Sans Pro"/>
                          <a:sym typeface="Source Sans Pro"/>
                        </a:rPr>
                        <a:t>Seleccionar “Verifica tu perfil” para comenzar-Se mostrará una pose y pedirá  un selfie imitando esa misma pose-Confirmar que la selfie coincide con la pose y pulsar en “Enviar para revisión”-Repite los pasos 4 y 5 una vez más </a:t>
                      </a:r>
                      <a:endParaRPr sz="1400" u="none" cap="none" strike="noStrike">
                        <a:latin typeface="Source Sans Pro"/>
                        <a:ea typeface="Source Sans Pro"/>
                        <a:cs typeface="Source Sans Pro"/>
                        <a:sym typeface="Source Sans Pro"/>
                      </a:endParaRPr>
                    </a:p>
                  </a:txBody>
                  <a:tcPr marT="91425" marB="91425" marR="91425" marL="91425"/>
                </a:tc>
              </a:tr>
              <a:tr h="914375">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SOCIAL.MOM</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6</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50"/>
                        <a:buFont typeface="Arial"/>
                        <a:buNone/>
                      </a:pPr>
                      <a:r>
                        <a:rPr lang="es-MX" sz="1450" u="none" cap="none" strike="noStrike">
                          <a:solidFill>
                            <a:schemeClr val="dk1"/>
                          </a:solidFill>
                          <a:latin typeface="Source Sans Pro"/>
                          <a:ea typeface="Source Sans Pro"/>
                          <a:cs typeface="Source Sans Pro"/>
                          <a:sym typeface="Source Sans Pro"/>
                        </a:rPr>
                        <a:t>Seleccionar “Verifica tu perfil” para comenzar-Se  mostrará una pose y pedirá  un selfie imitando esa misma pose-Confirmar que la selfie coincide con la pose y pulsar en “Enviar para revisión”. Repite los pasos 4 y 5 una vez más </a:t>
                      </a:r>
                      <a:endParaRPr sz="1400" u="none" cap="none" strike="noStrike">
                        <a:latin typeface="Source Sans Pro"/>
                        <a:ea typeface="Source Sans Pro"/>
                        <a:cs typeface="Source Sans Pro"/>
                        <a:sym typeface="Source Sans Pro"/>
                      </a:endParaRPr>
                    </a:p>
                  </a:txBody>
                  <a:tcPr marT="91425" marB="91425" marR="91425" marL="91425"/>
                </a:tc>
              </a:tr>
            </a:tbl>
          </a:graphicData>
        </a:graphic>
      </p:graphicFrame>
      <p:pic>
        <p:nvPicPr>
          <p:cNvPr id="123" name="Google Shape;123;g1232e7d6b8e_0_44"/>
          <p:cNvPicPr preferRelativeResize="0"/>
          <p:nvPr/>
        </p:nvPicPr>
        <p:blipFill rotWithShape="1">
          <a:blip r:embed="rId3">
            <a:alphaModFix/>
          </a:blip>
          <a:srcRect b="0" l="0" r="0" t="0"/>
          <a:stretch/>
        </p:blipFill>
        <p:spPr>
          <a:xfrm>
            <a:off x="3915925" y="3429000"/>
            <a:ext cx="5440251" cy="3429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1b1ddc051a_0_0"/>
          <p:cNvSpPr txBox="1"/>
          <p:nvPr>
            <p:ph idx="4294967295" type="body"/>
          </p:nvPr>
        </p:nvSpPr>
        <p:spPr>
          <a:xfrm>
            <a:off x="0" y="4956075"/>
            <a:ext cx="12136500" cy="1902000"/>
          </a:xfrm>
          <a:prstGeom prst="rect">
            <a:avLst/>
          </a:prstGeom>
          <a:noFill/>
          <a:ln>
            <a:noFill/>
          </a:ln>
        </p:spPr>
        <p:txBody>
          <a:bodyPr anchorCtr="0" anchor="t" bIns="45700" lIns="91425" spcFirstLastPara="1" rIns="91425" wrap="square" tIns="45700">
            <a:normAutofit fontScale="47500" lnSpcReduction="10000"/>
          </a:bodyPr>
          <a:lstStyle/>
          <a:p>
            <a:pPr indent="0" lvl="0" marL="0" rtl="0" algn="l">
              <a:lnSpc>
                <a:spcPct val="100000"/>
              </a:lnSpc>
              <a:spcBef>
                <a:spcPts val="1000"/>
              </a:spcBef>
              <a:spcAft>
                <a:spcPts val="0"/>
              </a:spcAft>
              <a:buSzPct val="47182"/>
              <a:buNone/>
            </a:pPr>
            <a:r>
              <a:rPr lang="es-MX" sz="3052">
                <a:latin typeface="Source Sans Pro"/>
                <a:ea typeface="Source Sans Pro"/>
                <a:cs typeface="Source Sans Pro"/>
                <a:sym typeface="Source Sans Pro"/>
              </a:rPr>
              <a:t> </a:t>
            </a:r>
            <a:r>
              <a:rPr lang="es-MX" sz="3350">
                <a:latin typeface="Source Sans Pro"/>
                <a:ea typeface="Source Sans Pro"/>
                <a:cs typeface="Source Sans Pro"/>
                <a:sym typeface="Source Sans Pro"/>
              </a:rPr>
              <a:t>S</a:t>
            </a:r>
            <a:r>
              <a:rPr lang="es-MX" sz="3350">
                <a:latin typeface="Source Sans Pro"/>
                <a:ea typeface="Source Sans Pro"/>
                <a:cs typeface="Source Sans Pro"/>
                <a:sym typeface="Source Sans Pro"/>
              </a:rPr>
              <a:t>e observa un diseño muy buen logrado en las distintas app, pero no es un dato menor que las aplicaciones cuya funcionalidad es parecida a nuestro proyecto no pueden utilizarse en argentina, no se encuentran en idioma español y tampoco están disponibles para todos los dispositivos.</a:t>
            </a:r>
            <a:endParaRPr sz="3350">
              <a:latin typeface="Source Sans Pro"/>
              <a:ea typeface="Source Sans Pro"/>
              <a:cs typeface="Source Sans Pro"/>
              <a:sym typeface="Source Sans Pro"/>
            </a:endParaRPr>
          </a:p>
          <a:p>
            <a:pPr indent="0" lvl="0" marL="0" rtl="0" algn="l">
              <a:lnSpc>
                <a:spcPct val="100000"/>
              </a:lnSpc>
              <a:spcBef>
                <a:spcPts val="1000"/>
              </a:spcBef>
              <a:spcAft>
                <a:spcPts val="0"/>
              </a:spcAft>
              <a:buSzPct val="42979"/>
              <a:buNone/>
            </a:pPr>
            <a:r>
              <a:rPr lang="es-MX" sz="3350">
                <a:latin typeface="Source Sans Pro"/>
                <a:ea typeface="Source Sans Pro"/>
                <a:cs typeface="Source Sans Pro"/>
                <a:sym typeface="Source Sans Pro"/>
              </a:rPr>
              <a:t>E</a:t>
            </a:r>
            <a:r>
              <a:rPr lang="es-MX" sz="3350">
                <a:latin typeface="Source Sans Pro"/>
                <a:ea typeface="Source Sans Pro"/>
                <a:cs typeface="Source Sans Pro"/>
                <a:sym typeface="Source Sans Pro"/>
              </a:rPr>
              <a:t>n las distintas aplicaciones se puede ver que van más direccionadas a compartir en comunidad, lo que nosotros buscamos es justamente lo contrario, buscamos crear lazos, que una madre encuentre su perfect match, alguien con quien identificarse y con quien contar, el objetivo final es crear una tribu, una red de contención real.</a:t>
            </a:r>
            <a:endParaRPr sz="3350">
              <a:latin typeface="Source Sans Pro"/>
              <a:ea typeface="Source Sans Pro"/>
              <a:cs typeface="Source Sans Pro"/>
              <a:sym typeface="Source Sans Pro"/>
            </a:endParaRPr>
          </a:p>
          <a:p>
            <a:pPr indent="0" lvl="0" marL="0" rtl="0" algn="l">
              <a:lnSpc>
                <a:spcPct val="100000"/>
              </a:lnSpc>
              <a:spcBef>
                <a:spcPts val="1000"/>
              </a:spcBef>
              <a:spcAft>
                <a:spcPts val="0"/>
              </a:spcAft>
              <a:buSzPct val="42979"/>
              <a:buNone/>
            </a:pPr>
            <a:r>
              <a:rPr lang="es-MX" sz="3350">
                <a:latin typeface="Source Sans Pro"/>
                <a:ea typeface="Source Sans Pro"/>
                <a:cs typeface="Source Sans Pro"/>
                <a:sym typeface="Source Sans Pro"/>
              </a:rPr>
              <a:t>T</a:t>
            </a:r>
            <a:r>
              <a:rPr lang="es-MX" sz="3350">
                <a:latin typeface="Source Sans Pro"/>
                <a:ea typeface="Source Sans Pro"/>
                <a:cs typeface="Source Sans Pro"/>
                <a:sym typeface="Source Sans Pro"/>
              </a:rPr>
              <a:t>ambién buscamos ofrecer seguridad a la hora de compartir los datos y discreción en el momento en que no haya coincidencias entre perfiles. </a:t>
            </a:r>
            <a:endParaRPr sz="3350">
              <a:latin typeface="Source Sans Pro"/>
              <a:ea typeface="Source Sans Pro"/>
              <a:cs typeface="Source Sans Pro"/>
              <a:sym typeface="Source Sans Pro"/>
            </a:endParaRPr>
          </a:p>
        </p:txBody>
      </p:sp>
      <p:graphicFrame>
        <p:nvGraphicFramePr>
          <p:cNvPr id="129" name="Google Shape;129;g11b1ddc051a_0_0"/>
          <p:cNvGraphicFramePr/>
          <p:nvPr/>
        </p:nvGraphicFramePr>
        <p:xfrm>
          <a:off x="192350" y="96288"/>
          <a:ext cx="3000000" cy="3000000"/>
        </p:xfrm>
        <a:graphic>
          <a:graphicData uri="http://schemas.openxmlformats.org/drawingml/2006/table">
            <a:tbl>
              <a:tblPr>
                <a:noFill/>
                <a:tableStyleId>{314CF18A-FF2F-4F14-B4C4-E66C4E464F4D}</a:tableStyleId>
              </a:tblPr>
              <a:tblGrid>
                <a:gridCol w="2040025"/>
                <a:gridCol w="2040025"/>
                <a:gridCol w="2040025"/>
                <a:gridCol w="5755850"/>
              </a:tblGrid>
              <a:tr h="5052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TINDER</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PEANUT</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SOCIAL</a:t>
                      </a:r>
                      <a:r>
                        <a:rPr lang="es-MX" sz="1600">
                          <a:solidFill>
                            <a:schemeClr val="lt1"/>
                          </a:solidFill>
                          <a:latin typeface="Source Sans Pro"/>
                          <a:ea typeface="Source Sans Pro"/>
                          <a:cs typeface="Source Sans Pro"/>
                          <a:sym typeface="Source Sans Pro"/>
                        </a:rPr>
                        <a:t>.</a:t>
                      </a:r>
                      <a:r>
                        <a:rPr lang="es-MX" sz="1600" u="none" cap="none" strike="noStrike">
                          <a:solidFill>
                            <a:schemeClr val="lt1"/>
                          </a:solidFill>
                          <a:latin typeface="Source Sans Pro"/>
                          <a:ea typeface="Source Sans Pro"/>
                          <a:cs typeface="Source Sans Pro"/>
                          <a:sym typeface="Source Sans Pro"/>
                        </a:rPr>
                        <a:t>MOM</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r>
              <a:tr h="78195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F</a:t>
                      </a:r>
                      <a:r>
                        <a:rPr lang="es-MX" sz="1600">
                          <a:solidFill>
                            <a:schemeClr val="lt1"/>
                          </a:solidFill>
                          <a:latin typeface="Source Sans Pro"/>
                          <a:ea typeface="Source Sans Pro"/>
                          <a:cs typeface="Source Sans Pro"/>
                          <a:sym typeface="Source Sans Pro"/>
                        </a:rPr>
                        <a:t>ortalezas</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a:latin typeface="Source Sans Pro"/>
                          <a:ea typeface="Source Sans Pro"/>
                          <a:cs typeface="Source Sans Pro"/>
                          <a:sym typeface="Source Sans Pro"/>
                        </a:rPr>
                        <a:t>popularidad</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a:latin typeface="Source Sans Pro"/>
                          <a:ea typeface="Source Sans Pro"/>
                          <a:cs typeface="Source Sans Pro"/>
                          <a:sym typeface="Source Sans Pro"/>
                        </a:rPr>
                        <a:t>nombrada en varios sitios de renombre</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se organizan eventos para socializar</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se pueden bloquear perfiles</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totalmente gratis</a:t>
                      </a:r>
                      <a:endParaRPr sz="1400" u="none" cap="none" strike="noStrike">
                        <a:latin typeface="Source Sans Pro"/>
                        <a:ea typeface="Source Sans Pro"/>
                        <a:cs typeface="Source Sans Pro"/>
                        <a:sym typeface="Source Sans Pro"/>
                      </a:endParaRPr>
                    </a:p>
                  </a:txBody>
                  <a:tcPr marT="91425" marB="91425" marR="91425" marL="91425"/>
                </a:tc>
              </a:tr>
              <a:tr h="2692100">
                <a:tc>
                  <a:txBody>
                    <a:bodyPr/>
                    <a:lstStyle/>
                    <a:p>
                      <a:pPr indent="0" lvl="0" marL="0" marR="0" rtl="0" algn="ctr">
                        <a:lnSpc>
                          <a:spcPct val="100000"/>
                        </a:lnSpc>
                        <a:spcBef>
                          <a:spcPts val="0"/>
                        </a:spcBef>
                        <a:spcAft>
                          <a:spcPts val="0"/>
                        </a:spcAft>
                        <a:buClr>
                          <a:srgbClr val="000000"/>
                        </a:buClr>
                        <a:buSzPts val="2000"/>
                        <a:buFont typeface="Arial"/>
                        <a:buNone/>
                      </a:pPr>
                      <a:r>
                        <a:rPr lang="es-MX" sz="1600" u="none" cap="none" strike="noStrike">
                          <a:solidFill>
                            <a:schemeClr val="lt1"/>
                          </a:solidFill>
                          <a:latin typeface="Source Sans Pro"/>
                          <a:ea typeface="Source Sans Pro"/>
                          <a:cs typeface="Source Sans Pro"/>
                          <a:sym typeface="Source Sans Pro"/>
                        </a:rPr>
                        <a:t>D</a:t>
                      </a:r>
                      <a:r>
                        <a:rPr lang="es-MX" sz="1600">
                          <a:solidFill>
                            <a:schemeClr val="lt1"/>
                          </a:solidFill>
                          <a:latin typeface="Source Sans Pro"/>
                          <a:ea typeface="Source Sans Pro"/>
                          <a:cs typeface="Source Sans Pro"/>
                          <a:sym typeface="Source Sans Pro"/>
                        </a:rPr>
                        <a:t>ebilidades</a:t>
                      </a:r>
                      <a:endParaRPr sz="1600" u="none" cap="none" strike="noStrike">
                        <a:solidFill>
                          <a:schemeClr val="lt1"/>
                        </a:solidFill>
                        <a:latin typeface="Source Sans Pro"/>
                        <a:ea typeface="Source Sans Pro"/>
                        <a:cs typeface="Source Sans Pro"/>
                        <a:sym typeface="Source Sans Pro"/>
                      </a:endParaRPr>
                    </a:p>
                  </a:txBody>
                  <a:tcPr marT="91425" marB="91425" marR="91425" marL="91425" anchor="ctr">
                    <a:solidFill>
                      <a:srgbClr val="9B6B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no se pueden enviar fotos por el chat </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no ofrece pruebas gratis de contenido premium</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las notificaciones no dejan visualizar a quienes les gusta el usuario sin ser premium</a:t>
                      </a:r>
                      <a:endParaRPr sz="1400" u="none" cap="none" strike="noStrike">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la app no se encuentra en español.</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lang="es-MX">
                          <a:solidFill>
                            <a:schemeClr val="dk1"/>
                          </a:solidFill>
                          <a:latin typeface="Source Sans Pro"/>
                          <a:ea typeface="Source Sans Pro"/>
                          <a:cs typeface="Source Sans Pro"/>
                          <a:sym typeface="Source Sans Pro"/>
                        </a:rPr>
                        <a:t>*</a:t>
                      </a:r>
                      <a:r>
                        <a:rPr lang="es-MX">
                          <a:solidFill>
                            <a:schemeClr val="dk1"/>
                          </a:solidFill>
                          <a:latin typeface="Source Sans Pro"/>
                          <a:ea typeface="Source Sans Pro"/>
                          <a:cs typeface="Source Sans Pro"/>
                          <a:sym typeface="Source Sans Pro"/>
                        </a:rPr>
                        <a:t>las notificaciones no dejan visualizar a quienes les gusta el usuario</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a:latin typeface="Source Sans Pro"/>
                          <a:ea typeface="Source Sans Pro"/>
                          <a:cs typeface="Source Sans Pro"/>
                          <a:sym typeface="Source Sans Pro"/>
                        </a:rPr>
                        <a:t>*</a:t>
                      </a:r>
                      <a:r>
                        <a:rPr lang="es-MX">
                          <a:latin typeface="Source Sans Pro"/>
                          <a:ea typeface="Source Sans Pro"/>
                          <a:cs typeface="Source Sans Pro"/>
                          <a:sym typeface="Source Sans Pro"/>
                        </a:rPr>
                        <a:t>no disponible en argentina</a:t>
                      </a:r>
                      <a:endParaRPr>
                        <a:latin typeface="Source Sans Pro"/>
                        <a:ea typeface="Source Sans Pro"/>
                        <a:cs typeface="Source Sans Pro"/>
                        <a:sym typeface="Source Sans Pr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problemas para crear la cuenta</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bloquear cuentas sin seguimiento ni causa que lo justifique</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se debe pagar para saber a quien le gusta tu perfil</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rPr lang="es-MX" sz="1400" u="none" cap="none" strike="noStrike">
                          <a:latin typeface="Source Sans Pro"/>
                          <a:ea typeface="Source Sans Pro"/>
                          <a:cs typeface="Source Sans Pro"/>
                          <a:sym typeface="Source Sans Pro"/>
                        </a:rPr>
                        <a:t>*</a:t>
                      </a:r>
                      <a:r>
                        <a:rPr lang="es-MX">
                          <a:latin typeface="Source Sans Pro"/>
                          <a:ea typeface="Source Sans Pro"/>
                          <a:cs typeface="Source Sans Pro"/>
                          <a:sym typeface="Source Sans Pro"/>
                        </a:rPr>
                        <a:t>no disponible en argentina</a:t>
                      </a:r>
                      <a:endParaRPr sz="1400" u="none" cap="none" strike="noStrike">
                        <a:latin typeface="Source Sans Pro"/>
                        <a:ea typeface="Source Sans Pro"/>
                        <a:cs typeface="Source Sans Pro"/>
                        <a:sym typeface="Source Sans Pro"/>
                      </a:endParaRPr>
                    </a:p>
                  </a:txBody>
                  <a:tcPr marT="91425" marB="91425" marR="91425" marL="91425"/>
                </a:tc>
              </a:tr>
            </a:tbl>
          </a:graphicData>
        </a:graphic>
      </p:graphicFrame>
      <p:sp>
        <p:nvSpPr>
          <p:cNvPr id="130" name="Google Shape;130;g11b1ddc051a_0_0"/>
          <p:cNvSpPr txBox="1"/>
          <p:nvPr/>
        </p:nvSpPr>
        <p:spPr>
          <a:xfrm>
            <a:off x="0" y="4309575"/>
            <a:ext cx="12192000" cy="646500"/>
          </a:xfrm>
          <a:prstGeom prst="rect">
            <a:avLst/>
          </a:prstGeom>
          <a:solidFill>
            <a:srgbClr val="9B6BF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s-MX" sz="3000">
                <a:solidFill>
                  <a:schemeClr val="lt1"/>
                </a:solidFill>
                <a:latin typeface="Source Sans Pro"/>
                <a:ea typeface="Source Sans Pro"/>
                <a:cs typeface="Source Sans Pro"/>
                <a:sym typeface="Source Sans Pro"/>
              </a:rPr>
              <a:t>  </a:t>
            </a:r>
            <a:r>
              <a:rPr b="1" i="0" lang="es-MX" sz="3000" cap="none" strike="noStrike">
                <a:solidFill>
                  <a:schemeClr val="lt1"/>
                </a:solidFill>
                <a:latin typeface="Source Sans Pro"/>
                <a:ea typeface="Source Sans Pro"/>
                <a:cs typeface="Source Sans Pro"/>
                <a:sym typeface="Source Sans Pro"/>
              </a:rPr>
              <a:t>C</a:t>
            </a:r>
            <a:r>
              <a:rPr b="1" lang="es-MX" sz="3000">
                <a:solidFill>
                  <a:schemeClr val="lt1"/>
                </a:solidFill>
                <a:latin typeface="Source Sans Pro"/>
                <a:ea typeface="Source Sans Pro"/>
                <a:cs typeface="Source Sans Pro"/>
                <a:sym typeface="Source Sans Pro"/>
              </a:rPr>
              <a:t>onclusiones</a:t>
            </a:r>
            <a:endParaRPr b="1" i="0" sz="3000"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2022-03-31T01:29:31Z</dcterms:created>
</cp:coreProperties>
</file>